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4" r:id="rId3"/>
    <p:sldMasterId id="2147483667" r:id="rId4"/>
  </p:sldMasterIdLst>
  <p:notesMasterIdLst>
    <p:notesMasterId r:id="rId6"/>
  </p:notesMasterIdLst>
  <p:sldIdLst>
    <p:sldId id="257" r:id="rId5"/>
    <p:sldId id="337" r:id="rId7"/>
    <p:sldId id="496" r:id="rId8"/>
    <p:sldId id="354" r:id="rId9"/>
    <p:sldId id="497" r:id="rId10"/>
    <p:sldId id="498" r:id="rId11"/>
    <p:sldId id="499" r:id="rId12"/>
    <p:sldId id="500" r:id="rId13"/>
    <p:sldId id="501" r:id="rId14"/>
    <p:sldId id="502" r:id="rId15"/>
    <p:sldId id="503" r:id="rId16"/>
    <p:sldId id="262" r:id="rId17"/>
  </p:sldIdLst>
  <p:sldSz cx="12192000" cy="6858000"/>
  <p:notesSz cx="6858000" cy="9144000"/>
  <p:embeddedFontLst>
    <p:embeddedFont>
      <p:font typeface="微软雅黑" panose="020B0503020204020204" pitchFamily="34" charset="-122"/>
      <p:regular r:id="rId22"/>
    </p:embeddedFont>
    <p:embeddedFont>
      <p:font typeface="华文楷体" panose="02010600040101010101" pitchFamily="2" charset="-122"/>
      <p:regular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0" userDrawn="1">
          <p15:clr>
            <a:srgbClr val="A4A3A4"/>
          </p15:clr>
        </p15:guide>
        <p15:guide id="2" pos="385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2" clrIdx="0"/>
  <p:cmAuthor id="2" name="作者" initials="A" lastIdx="0" clrIdx="1"/>
  <p:cmAuthor id="3" name="Administrator" initials="A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9D9D9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102" y="144"/>
      </p:cViewPr>
      <p:guideLst>
        <p:guide orient="horz" pos="2200"/>
        <p:guide pos="385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8" Type="http://schemas.openxmlformats.org/officeDocument/2006/relationships/tags" Target="tags/tag169.xml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3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pPr>
            <a:r>
              <a:rPr lang="zh-CN"/>
              <a:t>营收平台结构</a:t>
            </a:r>
            <a:endParaRPr lang="zh-CN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675612880443076"/>
          <c:y val="0.180227339467211"/>
          <c:w val="0.918825967542618"/>
          <c:h val="0.786156807403453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Sheet1!$A$13</c:f>
              <c:strCache>
                <c:ptCount val="1"/>
                <c:pt idx="0">
                  <c:v>抖音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+mn-cs"/>
                  </a:defRPr>
                </a:pPr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 c:formatCode="_ * #,##0_ ;_ * \-#,##0_ ;_ * &quot;-&quot;??_ ;_ @_ ">
                  <c:v>2020年</c:v>
                </c:pt>
                <c:pt idx="1" c:formatCode="_ * #,##0_ ;_ * \-#,##0_ ;_ * &quot;-&quot;??_ ;_ @_ ">
                  <c:v>2021年</c:v>
                </c:pt>
                <c:pt idx="2" c:formatCode="_ * #,##0_ ;_ * \-#,##0_ ;_ * &quot;-&quot;??_ ;_ @_ ">
                  <c:v>2022年</c:v>
                </c:pt>
                <c:pt idx="3" c:formatCode="_ * #,##0_ ;_ * \-#,##0_ ;_ * &quot;-&quot;??_ ;_ @_ ">
                  <c:v>2023年</c:v>
                </c:pt>
              </c:strCache>
            </c:strRef>
          </c:cat>
          <c:val>
            <c:numRef>
              <c:f>Sheet1!$B$13:$E$13</c:f>
              <c:numCache>
                <c:formatCode>#,##0_ </c:formatCode>
                <c:ptCount val="4"/>
                <c:pt idx="0">
                  <c:v>18648</c:v>
                </c:pt>
                <c:pt idx="1" c:formatCode="_ * #,##0_ ;_ * \-#,##0_ ;_ * &quot;-&quot;??_ ;_ @_ ">
                  <c:v>30431</c:v>
                </c:pt>
                <c:pt idx="2">
                  <c:v>38500</c:v>
                </c:pt>
                <c:pt idx="3" c:formatCode="#,##0">
                  <c:v>27384</c:v>
                </c:pt>
              </c:numCache>
            </c:numRef>
          </c:val>
        </c:ser>
        <c:ser>
          <c:idx val="1"/>
          <c:order val="1"/>
          <c:tx>
            <c:strRef>
              <c:f>Sheet1!$A$14</c:f>
              <c:strCache>
                <c:ptCount val="1"/>
                <c:pt idx="0">
                  <c:v>小红书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+mn-cs"/>
                  </a:defRPr>
                </a:pPr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 c:formatCode="_ * #,##0_ ;_ * \-#,##0_ ;_ * &quot;-&quot;??_ ;_ @_ ">
                  <c:v>2020年</c:v>
                </c:pt>
                <c:pt idx="1" c:formatCode="_ * #,##0_ ;_ * \-#,##0_ ;_ * &quot;-&quot;??_ ;_ @_ ">
                  <c:v>2021年</c:v>
                </c:pt>
                <c:pt idx="2" c:formatCode="_ * #,##0_ ;_ * \-#,##0_ ;_ * &quot;-&quot;??_ ;_ @_ ">
                  <c:v>2022年</c:v>
                </c:pt>
                <c:pt idx="3" c:formatCode="_ * #,##0_ ;_ * \-#,##0_ ;_ * &quot;-&quot;??_ ;_ @_ ">
                  <c:v>2023年</c:v>
                </c:pt>
              </c:strCache>
            </c:strRef>
          </c:cat>
          <c:val>
            <c:numRef>
              <c:f>Sheet1!$B$14:$E$14</c:f>
              <c:numCache>
                <c:formatCode>#,##0_ </c:formatCode>
                <c:ptCount val="4"/>
                <c:pt idx="0">
                  <c:v>2394</c:v>
                </c:pt>
                <c:pt idx="1" c:formatCode="_ * #,##0_ ;_ * \-#,##0_ ;_ * &quot;-&quot;??_ ;_ @_ ">
                  <c:v>10436</c:v>
                </c:pt>
                <c:pt idx="2">
                  <c:v>10245</c:v>
                </c:pt>
                <c:pt idx="3" c:formatCode="#,##0">
                  <c:v>6319</c:v>
                </c:pt>
              </c:numCache>
            </c:numRef>
          </c:val>
        </c:ser>
        <c:ser>
          <c:idx val="2"/>
          <c:order val="2"/>
          <c:tx>
            <c:strRef>
              <c:f>Sheet1!$A$15</c:f>
              <c:strCache>
                <c:ptCount val="1"/>
                <c:pt idx="0">
                  <c:v>微博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0106429057607822"/>
                  <c:y val="-0.00045296693341375"/>
                </c:manualLayout>
              </c:layout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41705340016088"/>
                  <c:y val="-0.0821380039257134"/>
                </c:manualLayout>
              </c:layout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259879666067784"/>
                  <c:y val="-0.101421719058208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fld id="{6b54b0ce-6855-4a74-bd33-87730ac6999f}" type="SERIESNAME">
                      <a:t>[SERIES NAME]</a:t>
                    </a:fld>
                    <a:r>
                      <a:t>,</a:t>
                    </a:r>
                    <a:fld id="{e20cd506-2a1d-4799-9b8c-73efc7be328c}" type="VALUE">
                      <a:t>[VALUE]</a:t>
                    </a:fld>
                  </a:p>
                </c:rich>
              </c:tx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111379246333766"/>
                  <c:y val="-0.0936131662388646"/>
                </c:manualLayout>
              </c:layout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+mn-cs"/>
                  </a:defRPr>
                </a:pPr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 c:formatCode="_ * #,##0_ ;_ * \-#,##0_ ;_ * &quot;-&quot;??_ ;_ @_ ">
                  <c:v>2020年</c:v>
                </c:pt>
                <c:pt idx="1" c:formatCode="_ * #,##0_ ;_ * \-#,##0_ ;_ * &quot;-&quot;??_ ;_ @_ ">
                  <c:v>2021年</c:v>
                </c:pt>
                <c:pt idx="2" c:formatCode="_ * #,##0_ ;_ * \-#,##0_ ;_ * &quot;-&quot;??_ ;_ @_ ">
                  <c:v>2022年</c:v>
                </c:pt>
                <c:pt idx="3" c:formatCode="_ * #,##0_ ;_ * \-#,##0_ ;_ * &quot;-&quot;??_ ;_ @_ ">
                  <c:v>2023年</c:v>
                </c:pt>
              </c:strCache>
            </c:strRef>
          </c:cat>
          <c:val>
            <c:numRef>
              <c:f>Sheet1!$B$15:$E$15</c:f>
              <c:numCache>
                <c:formatCode>#,##0_ </c:formatCode>
                <c:ptCount val="4"/>
                <c:pt idx="0">
                  <c:v>4097</c:v>
                </c:pt>
                <c:pt idx="1">
                  <c:v>2509</c:v>
                </c:pt>
                <c:pt idx="2">
                  <c:v>695</c:v>
                </c:pt>
                <c:pt idx="3" c:formatCode="General">
                  <c:v>144</c:v>
                </c:pt>
              </c:numCache>
            </c:numRef>
          </c:val>
        </c:ser>
        <c:ser>
          <c:idx val="3"/>
          <c:order val="3"/>
          <c:tx>
            <c:strRef>
              <c:f>Sheet1!$A$16</c:f>
              <c:strCache>
                <c:ptCount val="1"/>
                <c:pt idx="0">
                  <c:v>微信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00544520759853969"/>
                  <c:y val="-0.0709648195681715"/>
                </c:manualLayout>
              </c:layout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"/>
                  <c:y val="-0.107568489910221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fld id="{7e62b885-3e2a-46da-a7e2-1236d55842d3}" type="SERIESNAME">
                      <a:t>[SERIES NAME]</a:t>
                    </a:fld>
                    <a:r>
                      <a:t>,</a:t>
                    </a:r>
                    <a:fld id="{54603abd-56ec-444c-ba6a-49ae0f6c37d4}" type="VALUE">
                      <a:t>[VALUE]</a:t>
                    </a:fld>
                  </a:p>
                </c:rich>
              </c:tx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59099292031333"/>
                  <c:y val="-0.086074449192051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fld id="{25411966-d89a-48f5-84c2-2693af079b83}" type="SERIESNAME">
                      <a:t>[SERIES NAME]</a:t>
                    </a:fld>
                    <a:r>
                      <a:t>,</a:t>
                    </a:r>
                    <a:fld id="{3d94d14f-05d1-4956-8743-97fb2390ef46}" type="VALUE">
                      <a:t>[VALUE]</a:t>
                    </a:fld>
                  </a:p>
                </c:rich>
              </c:tx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55930944867273"/>
                  <c:y val="-0.082288992903518"/>
                </c:manualLayout>
              </c:layout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+mn-cs"/>
                  </a:defRPr>
                </a:pPr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 c:formatCode="_ * #,##0_ ;_ * \-#,##0_ ;_ * &quot;-&quot;??_ ;_ @_ ">
                  <c:v>2020年</c:v>
                </c:pt>
                <c:pt idx="1" c:formatCode="_ * #,##0_ ;_ * \-#,##0_ ;_ * &quot;-&quot;??_ ;_ @_ ">
                  <c:v>2021年</c:v>
                </c:pt>
                <c:pt idx="2" c:formatCode="_ * #,##0_ ;_ * \-#,##0_ ;_ * &quot;-&quot;??_ ;_ @_ ">
                  <c:v>2022年</c:v>
                </c:pt>
                <c:pt idx="3" c:formatCode="_ * #,##0_ ;_ * \-#,##0_ ;_ * &quot;-&quot;??_ ;_ @_ ">
                  <c:v>2023年</c:v>
                </c:pt>
              </c:strCache>
            </c:strRef>
          </c:cat>
          <c:val>
            <c:numRef>
              <c:f>Sheet1!$B$16:$E$16</c:f>
              <c:numCache>
                <c:formatCode>#,##0_ </c:formatCode>
                <c:ptCount val="4"/>
                <c:pt idx="0">
                  <c:v>738</c:v>
                </c:pt>
                <c:pt idx="1">
                  <c:v>1254</c:v>
                </c:pt>
                <c:pt idx="2">
                  <c:v>508</c:v>
                </c:pt>
                <c:pt idx="3" c:formatCode="General">
                  <c:v>92</c:v>
                </c:pt>
              </c:numCache>
            </c:numRef>
          </c:val>
        </c:ser>
        <c:ser>
          <c:idx val="4"/>
          <c:order val="4"/>
          <c:tx>
            <c:strRef>
              <c:f>Sheet1!$A$17</c:f>
              <c:strCache>
                <c:ptCount val="1"/>
                <c:pt idx="0">
                  <c:v>其他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3"/>
              <c:layout>
                <c:manualLayout>
                  <c:x val="0"/>
                  <c:y val="-5.5361985648645e-1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+mn-cs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 c:formatCode="_ * #,##0_ ;_ * \-#,##0_ ;_ * &quot;-&quot;??_ ;_ @_ ">
                  <c:v>2020年</c:v>
                </c:pt>
                <c:pt idx="1" c:formatCode="_ * #,##0_ ;_ * \-#,##0_ ;_ * &quot;-&quot;??_ ;_ @_ ">
                  <c:v>2021年</c:v>
                </c:pt>
                <c:pt idx="2" c:formatCode="_ * #,##0_ ;_ * \-#,##0_ ;_ * &quot;-&quot;??_ ;_ @_ ">
                  <c:v>2022年</c:v>
                </c:pt>
                <c:pt idx="3" c:formatCode="_ * #,##0_ ;_ * \-#,##0_ ;_ * &quot;-&quot;??_ ;_ @_ ">
                  <c:v>2023年</c:v>
                </c:pt>
              </c:strCache>
            </c:strRef>
          </c:cat>
          <c:val>
            <c:numRef>
              <c:f>Sheet1!$B$17:$E$17</c:f>
              <c:numCache>
                <c:formatCode>#,##0_ </c:formatCode>
                <c:ptCount val="4"/>
                <c:pt idx="0">
                  <c:v>2920</c:v>
                </c:pt>
                <c:pt idx="1">
                  <c:v>3051</c:v>
                </c:pt>
                <c:pt idx="2">
                  <c:v>2558</c:v>
                </c:pt>
                <c:pt idx="3" c:formatCode="#,##0">
                  <c:v>1211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154116863"/>
        <c:axId val="1154120191"/>
      </c:barChart>
      <c:catAx>
        <c:axId val="115411686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pPr>
          </a:p>
        </c:txPr>
        <c:crossAx val="1154120191"/>
        <c:crosses val="autoZero"/>
        <c:auto val="1"/>
        <c:lblAlgn val="ctr"/>
        <c:lblOffset val="100"/>
        <c:noMultiLvlLbl val="0"/>
      </c:catAx>
      <c:valAx>
        <c:axId val="1154120191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pPr>
          </a:p>
        </c:txPr>
        <c:crossAx val="115411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61637401599164"/>
          <c:y val="0.116714479842971"/>
          <c:w val="0.276725099357011"/>
          <c:h val="0.06152717623267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+mn-cs"/>
            </a:defRPr>
          </a:pPr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 sz="1100">
          <a:latin typeface="+mj-ea"/>
          <a:ea typeface="+mj-ea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营收签约结构</a:t>
            </a:r>
            <a:endParaRPr lang="zh-CN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675612880443076"/>
          <c:y val="0.226047498082764"/>
          <c:w val="0.918825967542618"/>
          <c:h val="0.737840223161662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内孵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 c:formatCode="_ * #,##0_ ;_ * \-#,##0_ ;_ * &quot;-&quot;??_ ;_ @_ ">
                  <c:v>2020年</c:v>
                </c:pt>
                <c:pt idx="1" c:formatCode="_ * #,##0_ ;_ * \-#,##0_ ;_ * &quot;-&quot;??_ ;_ @_ ">
                  <c:v>2021年</c:v>
                </c:pt>
                <c:pt idx="2" c:formatCode="_ * #,##0_ ;_ * \-#,##0_ ;_ * &quot;-&quot;??_ ;_ @_ ">
                  <c:v>2022年</c:v>
                </c:pt>
                <c:pt idx="3" c:formatCode="_ * #,##0_ ;_ * \-#,##0_ ;_ * &quot;-&quot;??_ ;_ @_ ">
                  <c:v>2023年</c:v>
                </c:pt>
              </c:strCache>
            </c:strRef>
          </c:cat>
          <c:val>
            <c:numRef>
              <c:f>Sheet1!$B$2:$E$2</c:f>
              <c:numCache>
                <c:formatCode>0%</c:formatCode>
                <c:ptCount val="4"/>
                <c:pt idx="0">
                  <c:v>0.73</c:v>
                </c:pt>
                <c:pt idx="1">
                  <c:v>0.652116818190155</c:v>
                </c:pt>
                <c:pt idx="2">
                  <c:v>0.63</c:v>
                </c:pt>
                <c:pt idx="3">
                  <c:v>0.58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外签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 c:formatCode="_ * #,##0_ ;_ * \-#,##0_ ;_ * &quot;-&quot;??_ ;_ @_ ">
                  <c:v>2020年</c:v>
                </c:pt>
                <c:pt idx="1" c:formatCode="_ * #,##0_ ;_ * \-#,##0_ ;_ * &quot;-&quot;??_ ;_ @_ ">
                  <c:v>2021年</c:v>
                </c:pt>
                <c:pt idx="2" c:formatCode="_ * #,##0_ ;_ * \-#,##0_ ;_ * &quot;-&quot;??_ ;_ @_ ">
                  <c:v>2022年</c:v>
                </c:pt>
                <c:pt idx="3" c:formatCode="_ * #,##0_ ;_ * \-#,##0_ ;_ * &quot;-&quot;??_ ;_ @_ ">
                  <c:v>2023年</c:v>
                </c:pt>
              </c:strCache>
            </c:strRef>
          </c:cat>
          <c:val>
            <c:numRef>
              <c:f>Sheet1!$B$3:$E$3</c:f>
              <c:numCache>
                <c:formatCode>0%</c:formatCode>
                <c:ptCount val="4"/>
                <c:pt idx="0">
                  <c:v>0.18</c:v>
                </c:pt>
                <c:pt idx="1">
                  <c:v>0.282165233309572</c:v>
                </c:pt>
                <c:pt idx="2">
                  <c:v>0.33</c:v>
                </c:pt>
                <c:pt idx="3">
                  <c:v>0.32</c:v>
                </c:pt>
              </c:numCache>
            </c:numRef>
          </c:val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运营号/微信号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-0.0086626555355928"/>
                  <c:y val="-0.0184403125560379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/>
                  <a:lstStyle/>
                  <a:p>
                    <a:fld id="{db5401d4-fb50-4d18-a317-5a7a37541104}" type="SERIESNAME">
                      <a:t>[SERIES NAME]</a:t>
                    </a:fld>
                    <a:r>
                      <a:t>,</a:t>
                    </a:r>
                    <a:fld id="{99448248-825f-4b2c-8c2e-dd5670442488}" type="VALUE">
                      <a:t>[VALUE]</a:t>
                    </a:fld>
                  </a:p>
                </c:rich>
              </c:tx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 c:formatCode="_ * #,##0_ ;_ * \-#,##0_ ;_ * &quot;-&quot;??_ ;_ @_ ">
                  <c:v>2020年</c:v>
                </c:pt>
                <c:pt idx="1" c:formatCode="_ * #,##0_ ;_ * \-#,##0_ ;_ * &quot;-&quot;??_ ;_ @_ ">
                  <c:v>2021年</c:v>
                </c:pt>
                <c:pt idx="2" c:formatCode="_ * #,##0_ ;_ * \-#,##0_ ;_ * &quot;-&quot;??_ ;_ @_ ">
                  <c:v>2022年</c:v>
                </c:pt>
                <c:pt idx="3" c:formatCode="_ * #,##0_ ;_ * \-#,##0_ ;_ * &quot;-&quot;??_ ;_ @_ ">
                  <c:v>2023年</c:v>
                </c:pt>
              </c:strCache>
            </c:strRef>
          </c:cat>
          <c:val>
            <c:numRef>
              <c:f>Sheet1!$B$4:$E$4</c:f>
              <c:numCache>
                <c:formatCode>0%</c:formatCode>
                <c:ptCount val="4"/>
                <c:pt idx="0">
                  <c:v>0.09</c:v>
                </c:pt>
                <c:pt idx="1">
                  <c:v>0.065717948500272</c:v>
                </c:pt>
                <c:pt idx="2">
                  <c:v>0.04</c:v>
                </c:pt>
                <c:pt idx="3">
                  <c:v>0.11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154116863"/>
        <c:axId val="1154120191"/>
        <c:extLst>
          <c:ext xmlns:c15="http://schemas.microsoft.com/office/drawing/2012/chart" uri="{02D57815-91ED-43cb-92C2-25804820EDAC}">
            <c15:filteredBa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lang="zh-CN" sz="1195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</a:p>
                  </c:txPr>
                  <c:dLblPos val="ctr"/>
                  <c:showLegendKey val="0"/>
                  <c:showVal val="1"/>
                  <c:showCatName val="0"/>
                  <c:showSerName val="1"/>
                  <c:showPercent val="0"/>
                  <c:showBubbleSize val="0"/>
                  <c:showLeaderLines val="0"/>
                  <c:extLst>
                    <c:ext xmlns:c15="http://schemas.microsoft.com/office/drawing/2012/chart" uri="{CE6537A1-D6FC-4f65-9D91-7224C49458BB}">
                      <c15:layout/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ullRef>
                          <c15:sqref/>
                        </c15:fullRef>
                        <c15:formulaRef>
                          <c15:sqref>Sheet1!$B$1:$E$1</c15:sqref>
                        </c15:formulaRef>
                      </c:ext>
                    </c:extLst>
                    <c:strCache>
                      <c:ptCount val="4"/>
                      <c:pt idx="0" c:formatCode="_ * #,##0_ ;_ * \-#,##0_ ;_ * &quot;-&quot;??_ ;_ @_ ">
                        <c:v>2020年</c:v>
                      </c:pt>
                      <c:pt idx="1" c:formatCode="_ * #,##0_ ;_ * \-#,##0_ ;_ * &quot;-&quot;??_ ;_ @_ ">
                        <c:v>2021年</c:v>
                      </c:pt>
                      <c:pt idx="2" c:formatCode="_ * #,##0_ ;_ * \-#,##0_ ;_ * &quot;-&quot;??_ ;_ @_ ">
                        <c:v>2022年</c:v>
                      </c:pt>
                      <c:pt idx="3" c:formatCode="_ * #,##0_ ;_ * \-#,##0_ ;_ * &quot;-&quot;??_ ;_ @_ ">
                        <c:v>2023年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</c15:ser>
            </c15:filteredBarSeries>
            <c15:filteredBarSeries>
              <c15:ser>
                <c:idx val="4"/>
                <c:order val="4"/>
                <c:tx>
                  <c:strRef>
                    <c:extLst>
                      <c:ext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lang="zh-CN" sz="1195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xmlns:c15="http://schemas.microsoft.com/office/drawing/2012/chart" uri="{CE6537A1-D6FC-4f65-9D91-7224C49458BB}">
                      <c15:layout/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ullRef>
                          <c15:sqref/>
                        </c15:fullRef>
                        <c15:formulaRef>
                          <c15:sqref>Sheet1!$B$1:$E$1</c15:sqref>
                        </c15:formulaRef>
                      </c:ext>
                    </c:extLst>
                    <c:strCache>
                      <c:ptCount val="4"/>
                      <c:pt idx="0" c:formatCode="_ * #,##0_ ;_ * \-#,##0_ ;_ * &quot;-&quot;??_ ;_ @_ ">
                        <c:v>2020年</c:v>
                      </c:pt>
                      <c:pt idx="1" c:formatCode="_ * #,##0_ ;_ * \-#,##0_ ;_ * &quot;-&quot;??_ ;_ @_ ">
                        <c:v>2021年</c:v>
                      </c:pt>
                      <c:pt idx="2" c:formatCode="_ * #,##0_ ;_ * \-#,##0_ ;_ * &quot;-&quot;??_ ;_ @_ ">
                        <c:v>2022年</c:v>
                      </c:pt>
                      <c:pt idx="3" c:formatCode="_ * #,##0_ ;_ * \-#,##0_ ;_ * &quot;-&quot;??_ ;_ @_ ">
                        <c:v>2023年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</c15:ser>
            </c15:filteredBarSeries>
          </c:ext>
        </c:extLst>
      </c:barChart>
      <c:catAx>
        <c:axId val="115411686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154120191"/>
        <c:crosses val="autoZero"/>
        <c:auto val="1"/>
        <c:lblAlgn val="ctr"/>
        <c:lblOffset val="100"/>
        <c:noMultiLvlLbl val="0"/>
      </c:catAx>
      <c:valAx>
        <c:axId val="1154120191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154116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1" Type="http://schemas.openxmlformats.org/officeDocument/2006/relationships/tags" Target="../tags/tag66.xml"/><Relationship Id="rId10" Type="http://schemas.openxmlformats.org/officeDocument/2006/relationships/tags" Target="../tags/tag65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tags" Target="../tags/tag100.xml"/><Relationship Id="rId7" Type="http://schemas.openxmlformats.org/officeDocument/2006/relationships/tags" Target="../tags/tag99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4" Type="http://schemas.openxmlformats.org/officeDocument/2006/relationships/tags" Target="../tags/tag108.xml"/><Relationship Id="rId3" Type="http://schemas.openxmlformats.org/officeDocument/2006/relationships/tags" Target="../tags/tag107.xml"/><Relationship Id="rId2" Type="http://schemas.openxmlformats.org/officeDocument/2006/relationships/tags" Target="../tags/tag106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7" Type="http://schemas.openxmlformats.org/officeDocument/2006/relationships/tags" Target="../tags/tag114.x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tags" Target="../tags/tag111.xml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198033" y="1861819"/>
            <a:ext cx="2791460" cy="137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800" b="1" i="0">
                <a:solidFill>
                  <a:srgbClr val="3C46E7"/>
                </a:solidFill>
                <a:latin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grpSp>
        <p:nvGrpSpPr>
          <p:cNvPr id="6" name="组合 5"/>
          <p:cNvGrpSpPr/>
          <p:nvPr>
            <p:custDataLst>
              <p:tags r:id="rId3"/>
            </p:custDataLst>
          </p:nvPr>
        </p:nvGrpSpPr>
        <p:grpSpPr>
          <a:xfrm>
            <a:off x="0" y="0"/>
            <a:ext cx="838200" cy="820870"/>
            <a:chOff x="11640239" y="6317647"/>
            <a:chExt cx="551761" cy="540353"/>
          </a:xfrm>
        </p:grpSpPr>
        <p:sp>
          <p:nvSpPr>
            <p:cNvPr id="7" name="矩形 6"/>
            <p:cNvSpPr/>
            <p:nvPr userDrawn="1">
              <p:custDataLst>
                <p:tags r:id="rId4"/>
              </p:custDataLst>
            </p:nvPr>
          </p:nvSpPr>
          <p:spPr bwMode="auto">
            <a:xfrm>
              <a:off x="11750686" y="6415471"/>
              <a:ext cx="441314" cy="4425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  <p:sp>
          <p:nvSpPr>
            <p:cNvPr id="8" name="矩形 7"/>
            <p:cNvSpPr/>
            <p:nvPr userDrawn="1">
              <p:custDataLst>
                <p:tags r:id="rId5"/>
              </p:custDataLst>
            </p:nvPr>
          </p:nvSpPr>
          <p:spPr bwMode="auto">
            <a:xfrm>
              <a:off x="11640239" y="6317647"/>
              <a:ext cx="441314" cy="4425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</p:grpSp>
      <p:grpSp>
        <p:nvGrpSpPr>
          <p:cNvPr id="9" name="组合 8"/>
          <p:cNvGrpSpPr/>
          <p:nvPr>
            <p:custDataLst>
              <p:tags r:id="rId6"/>
            </p:custDataLst>
          </p:nvPr>
        </p:nvGrpSpPr>
        <p:grpSpPr>
          <a:xfrm>
            <a:off x="11353800" y="6037130"/>
            <a:ext cx="838200" cy="820870"/>
            <a:chOff x="11640239" y="6317647"/>
            <a:chExt cx="551761" cy="540353"/>
          </a:xfrm>
        </p:grpSpPr>
        <p:sp>
          <p:nvSpPr>
            <p:cNvPr id="10" name="矩形 9"/>
            <p:cNvSpPr/>
            <p:nvPr userDrawn="1">
              <p:custDataLst>
                <p:tags r:id="rId7"/>
              </p:custDataLst>
            </p:nvPr>
          </p:nvSpPr>
          <p:spPr bwMode="auto">
            <a:xfrm>
              <a:off x="11750686" y="6415471"/>
              <a:ext cx="441314" cy="44252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 userDrawn="1">
              <p:custDataLst>
                <p:tags r:id="rId8"/>
              </p:custDataLst>
            </p:nvPr>
          </p:nvSpPr>
          <p:spPr bwMode="auto">
            <a:xfrm>
              <a:off x="11640239" y="6317647"/>
              <a:ext cx="441314" cy="4425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65" b="0" i="0">
                <a:solidFill>
                  <a:schemeClr val="bg1"/>
                </a:solidFill>
                <a:latin typeface="黑体" panose="02010609060101010101" charset="-122"/>
                <a:cs typeface="黑体" panose="02010609060101010101" charset="-122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65" b="0" i="0">
                <a:solidFill>
                  <a:schemeClr val="bg1"/>
                </a:solidFill>
                <a:latin typeface="黑体" panose="02010609060101010101" charset="-122"/>
                <a:cs typeface="黑体" panose="02010609060101010101" charset="-122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65" b="0" i="0">
                <a:solidFill>
                  <a:schemeClr val="bg1"/>
                </a:solidFill>
                <a:latin typeface="黑体" panose="02010609060101010101" charset="-122"/>
                <a:cs typeface="黑体" panose="02010609060101010101" charset="-122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9" Type="http://schemas.openxmlformats.org/officeDocument/2006/relationships/theme" Target="../theme/theme2.xml"/><Relationship Id="rId18" Type="http://schemas.openxmlformats.org/officeDocument/2006/relationships/tags" Target="../tags/tag72.xml"/><Relationship Id="rId17" Type="http://schemas.openxmlformats.org/officeDocument/2006/relationships/tags" Target="../tags/tag71.xml"/><Relationship Id="rId16" Type="http://schemas.openxmlformats.org/officeDocument/2006/relationships/tags" Target="../tags/tag70.xml"/><Relationship Id="rId15" Type="http://schemas.openxmlformats.org/officeDocument/2006/relationships/tags" Target="../tags/tag69.xml"/><Relationship Id="rId14" Type="http://schemas.openxmlformats.org/officeDocument/2006/relationships/tags" Target="../tags/tag68.xml"/><Relationship Id="rId13" Type="http://schemas.openxmlformats.org/officeDocument/2006/relationships/tags" Target="../tags/tag67.xml"/><Relationship Id="rId12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5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8" Type="http://schemas.openxmlformats.org/officeDocument/2006/relationships/theme" Target="../theme/theme3.xml"/><Relationship Id="rId17" Type="http://schemas.openxmlformats.org/officeDocument/2006/relationships/tags" Target="../tags/tag134.xml"/><Relationship Id="rId16" Type="http://schemas.openxmlformats.org/officeDocument/2006/relationships/tags" Target="../tags/tag133.xml"/><Relationship Id="rId15" Type="http://schemas.openxmlformats.org/officeDocument/2006/relationships/tags" Target="../tags/tag132.xml"/><Relationship Id="rId14" Type="http://schemas.openxmlformats.org/officeDocument/2006/relationships/tags" Target="../tags/tag131.xml"/><Relationship Id="rId13" Type="http://schemas.openxmlformats.org/officeDocument/2006/relationships/tags" Target="../tags/tag130.xml"/><Relationship Id="rId12" Type="http://schemas.openxmlformats.org/officeDocument/2006/relationships/tags" Target="../tags/tag1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19307" y="1898225"/>
            <a:ext cx="6353385" cy="685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65" b="0" i="0">
                <a:solidFill>
                  <a:schemeClr val="bg1"/>
                </a:solidFill>
                <a:latin typeface="黑体" panose="02010609060101010101" charset="-122"/>
                <a:cs typeface="黑体" panose="02010609060101010101" charset="-122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609600">
        <a:defRPr>
          <a:latin typeface="+mn-lt"/>
          <a:ea typeface="+mn-ea"/>
          <a:cs typeface="+mn-cs"/>
        </a:defRPr>
      </a:lvl2pPr>
      <a:lvl3pPr marL="1219200">
        <a:defRPr>
          <a:latin typeface="+mn-lt"/>
          <a:ea typeface="+mn-ea"/>
          <a:cs typeface="+mn-cs"/>
        </a:defRPr>
      </a:lvl3pPr>
      <a:lvl4pPr marL="1828800">
        <a:defRPr>
          <a:latin typeface="+mn-lt"/>
          <a:ea typeface="+mn-ea"/>
          <a:cs typeface="+mn-cs"/>
        </a:defRPr>
      </a:lvl4pPr>
      <a:lvl5pPr marL="2438400">
        <a:defRPr>
          <a:latin typeface="+mn-lt"/>
          <a:ea typeface="+mn-ea"/>
          <a:cs typeface="+mn-cs"/>
        </a:defRPr>
      </a:lvl5pPr>
      <a:lvl6pPr marL="3048000">
        <a:defRPr>
          <a:latin typeface="+mn-lt"/>
          <a:ea typeface="+mn-ea"/>
          <a:cs typeface="+mn-cs"/>
        </a:defRPr>
      </a:lvl6pPr>
      <a:lvl7pPr marL="3657600">
        <a:defRPr>
          <a:latin typeface="+mn-lt"/>
          <a:ea typeface="+mn-ea"/>
          <a:cs typeface="+mn-cs"/>
        </a:defRPr>
      </a:lvl7pPr>
      <a:lvl8pPr marL="4267200">
        <a:defRPr>
          <a:latin typeface="+mn-lt"/>
          <a:ea typeface="+mn-ea"/>
          <a:cs typeface="+mn-cs"/>
        </a:defRPr>
      </a:lvl8pPr>
      <a:lvl9pPr marL="48768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609600">
        <a:defRPr>
          <a:latin typeface="+mn-lt"/>
          <a:ea typeface="+mn-ea"/>
          <a:cs typeface="+mn-cs"/>
        </a:defRPr>
      </a:lvl2pPr>
      <a:lvl3pPr marL="1219200">
        <a:defRPr>
          <a:latin typeface="+mn-lt"/>
          <a:ea typeface="+mn-ea"/>
          <a:cs typeface="+mn-cs"/>
        </a:defRPr>
      </a:lvl3pPr>
      <a:lvl4pPr marL="1828800">
        <a:defRPr>
          <a:latin typeface="+mn-lt"/>
          <a:ea typeface="+mn-ea"/>
          <a:cs typeface="+mn-cs"/>
        </a:defRPr>
      </a:lvl4pPr>
      <a:lvl5pPr marL="2438400">
        <a:defRPr>
          <a:latin typeface="+mn-lt"/>
          <a:ea typeface="+mn-ea"/>
          <a:cs typeface="+mn-cs"/>
        </a:defRPr>
      </a:lvl5pPr>
      <a:lvl6pPr marL="3048000">
        <a:defRPr>
          <a:latin typeface="+mn-lt"/>
          <a:ea typeface="+mn-ea"/>
          <a:cs typeface="+mn-cs"/>
        </a:defRPr>
      </a:lvl6pPr>
      <a:lvl7pPr marL="3657600">
        <a:defRPr>
          <a:latin typeface="+mn-lt"/>
          <a:ea typeface="+mn-ea"/>
          <a:cs typeface="+mn-cs"/>
        </a:defRPr>
      </a:lvl7pPr>
      <a:lvl8pPr marL="4267200">
        <a:defRPr>
          <a:latin typeface="+mn-lt"/>
          <a:ea typeface="+mn-ea"/>
          <a:cs typeface="+mn-cs"/>
        </a:defRPr>
      </a:lvl8pPr>
      <a:lvl9pPr marL="48768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8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9.xml"/><Relationship Id="rId4" Type="http://schemas.openxmlformats.org/officeDocument/2006/relationships/tags" Target="../tags/tag165.xml"/><Relationship Id="rId3" Type="http://schemas.openxmlformats.org/officeDocument/2006/relationships/tags" Target="../tags/tag164.xml"/><Relationship Id="rId2" Type="http://schemas.openxmlformats.org/officeDocument/2006/relationships/tags" Target="../tags/tag163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9.xml"/><Relationship Id="rId4" Type="http://schemas.openxmlformats.org/officeDocument/2006/relationships/tags" Target="../tags/tag168.xml"/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138.xml"/><Relationship Id="rId4" Type="http://schemas.openxmlformats.org/officeDocument/2006/relationships/tags" Target="../tags/tag137.xml"/><Relationship Id="rId3" Type="http://schemas.openxmlformats.org/officeDocument/2006/relationships/tags" Target="../tags/tag136.xml"/><Relationship Id="rId2" Type="http://schemas.openxmlformats.org/officeDocument/2006/relationships/tags" Target="../tags/tag135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41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9.xml"/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9.xml"/><Relationship Id="rId5" Type="http://schemas.openxmlformats.org/officeDocument/2006/relationships/tags" Target="../tags/tag149.xml"/><Relationship Id="rId4" Type="http://schemas.openxmlformats.org/officeDocument/2006/relationships/tags" Target="../tags/tag148.xml"/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9.xml"/><Relationship Id="rId5" Type="http://schemas.openxmlformats.org/officeDocument/2006/relationships/tags" Target="../tags/tag153.xml"/><Relationship Id="rId4" Type="http://schemas.openxmlformats.org/officeDocument/2006/relationships/tags" Target="../tags/tag152.xml"/><Relationship Id="rId3" Type="http://schemas.openxmlformats.org/officeDocument/2006/relationships/tags" Target="../tags/tag151.xml"/><Relationship Id="rId2" Type="http://schemas.openxmlformats.org/officeDocument/2006/relationships/tags" Target="../tags/tag150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9.xml"/><Relationship Id="rId5" Type="http://schemas.openxmlformats.org/officeDocument/2006/relationships/tags" Target="../tags/tag156.xml"/><Relationship Id="rId4" Type="http://schemas.openxmlformats.org/officeDocument/2006/relationships/tags" Target="../tags/tag155.xml"/><Relationship Id="rId3" Type="http://schemas.openxmlformats.org/officeDocument/2006/relationships/tags" Target="../tags/tag154.xml"/><Relationship Id="rId2" Type="http://schemas.openxmlformats.org/officeDocument/2006/relationships/image" Target="../media/image4.png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9.xml"/><Relationship Id="rId5" Type="http://schemas.openxmlformats.org/officeDocument/2006/relationships/tags" Target="../tags/tag159.xml"/><Relationship Id="rId4" Type="http://schemas.openxmlformats.org/officeDocument/2006/relationships/tags" Target="../tags/tag158.xml"/><Relationship Id="rId3" Type="http://schemas.openxmlformats.org/officeDocument/2006/relationships/tags" Target="../tags/tag157.xml"/><Relationship Id="rId2" Type="http://schemas.openxmlformats.org/officeDocument/2006/relationships/image" Target="../media/image4.png"/><Relationship Id="rId1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9.xml"/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" Type="http://schemas.openxmlformats.org/officeDocument/2006/relationships/tags" Target="../tags/tag160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5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628227" y="392007"/>
            <a:ext cx="1078653" cy="473287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ctrTitle"/>
          </p:nvPr>
        </p:nvSpPr>
        <p:spPr>
          <a:xfrm>
            <a:off x="744220" y="1496693"/>
            <a:ext cx="5960745" cy="2370455"/>
          </a:xfrm>
          <a:prstGeom prst="rect">
            <a:avLst/>
          </a:prstGeom>
        </p:spPr>
        <p:txBody>
          <a:bodyPr vert="horz" wrap="square" lIns="0" tIns="16933" rIns="0" bIns="0" rtlCol="0" anchor="ctr" anchorCtr="0">
            <a:spAutoFit/>
          </a:bodyPr>
          <a:lstStyle/>
          <a:p>
            <a:pPr marL="12700" eaLnBrk="1" fontAlgn="auto" latinLnBrk="0" hangingPunct="1">
              <a:lnSpc>
                <a:spcPct val="150000"/>
              </a:lnSpc>
              <a:spcBef>
                <a:spcPts val="100"/>
              </a:spcBef>
            </a:pPr>
            <a:r>
              <a:rPr lang="zh-CN" altLang="en-US" sz="6600" spc="-5" dirty="0">
                <a:ea typeface="微软雅黑" panose="020B0503020204020204" pitchFamily="34" charset="-122"/>
              </a:rPr>
              <a:t>大禹网络</a:t>
            </a:r>
            <a:br>
              <a:rPr lang="zh-CN" sz="7200" spc="-5" dirty="0">
                <a:ea typeface="微软雅黑" panose="020B0503020204020204" pitchFamily="34" charset="-122"/>
              </a:rPr>
            </a:br>
            <a:r>
              <a:rPr lang="en-US" altLang="zh-CN" sz="3600" spc="-5" dirty="0">
                <a:solidFill>
                  <a:srgbClr val="3148E0"/>
                </a:solidFill>
                <a:ea typeface="微软雅黑" panose="020B0503020204020204" pitchFamily="34" charset="-122"/>
              </a:rPr>
              <a:t>9</a:t>
            </a:r>
            <a:r>
              <a:rPr lang="zh-CN" altLang="en-US" sz="3600" spc="-5" dirty="0">
                <a:solidFill>
                  <a:srgbClr val="3148E0"/>
                </a:solidFill>
                <a:ea typeface="微软雅黑" panose="020B0503020204020204" pitchFamily="34" charset="-122"/>
              </a:rPr>
              <a:t>月收入快报</a:t>
            </a:r>
            <a:endParaRPr lang="zh-CN" altLang="en-US" sz="3600" spc="-5" dirty="0">
              <a:solidFill>
                <a:srgbClr val="3148E0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9940" y="3897313"/>
            <a:ext cx="5861685" cy="796925"/>
          </a:xfrm>
          <a:prstGeom prst="rect">
            <a:avLst/>
          </a:prstGeom>
        </p:spPr>
        <p:txBody>
          <a:bodyPr vert="horz" wrap="square" lIns="0" tIns="428413" rIns="0" bIns="0" rtlCol="0" anchor="ctr" anchorCtr="0">
            <a:spAutoFit/>
          </a:bodyPr>
          <a:lstStyle/>
          <a:p>
            <a:pPr marL="12700">
              <a:lnSpc>
                <a:spcPct val="100000"/>
              </a:lnSpc>
              <a:spcBef>
                <a:spcPts val="2530"/>
              </a:spcBef>
            </a:pPr>
            <a:r>
              <a:rPr lang="zh-CN" altLang="en-US" sz="2400" b="1" dirty="0">
                <a:solidFill>
                  <a:srgbClr val="EF249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财务部</a:t>
            </a:r>
            <a:endParaRPr lang="zh-CN" altLang="en-US" sz="2400" b="1" dirty="0">
              <a:solidFill>
                <a:srgbClr val="EF249B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59855" y="0"/>
            <a:ext cx="62321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/>
        </p:nvSpPr>
        <p:spPr>
          <a:xfrm>
            <a:off x="628015" y="193040"/>
            <a:ext cx="85528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kern="1200" cap="none" spc="0" normalizeH="0" baseline="0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MCN</a:t>
            </a:r>
            <a:r>
              <a:rPr kumimoji="0" lang="zh-CN" altLang="en-US" sz="2400" b="1" i="0" kern="1200" cap="none" spc="0" normalizeH="0" baseline="0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zh-CN" altLang="en-US" sz="2400" b="1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年度累计</a:t>
            </a:r>
            <a:r>
              <a:rPr kumimoji="0" lang="zh-CN" altLang="en-US" sz="2400" b="1" i="0" kern="1200" cap="none" spc="0" normalizeH="0" baseline="0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收入同比上升前</a:t>
            </a:r>
            <a:r>
              <a:rPr kumimoji="0" lang="en-US" altLang="zh-CN" sz="2400" b="1" i="0" kern="1200" cap="none" spc="0" normalizeH="0" baseline="0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</a:t>
            </a:r>
            <a:r>
              <a:rPr kumimoji="0" lang="zh-CN" altLang="en-US" sz="2400" b="1" i="0" kern="1200" cap="none" spc="0" normalizeH="0" baseline="0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</a:t>
            </a:r>
            <a:endParaRPr kumimoji="0" lang="zh-CN" altLang="en-US" sz="2400" b="1" i="0" kern="1200" cap="none" spc="0" normalizeH="0" baseline="0" noProof="0" dirty="0">
              <a:solidFill>
                <a:srgbClr val="3148E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5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478917" y="414401"/>
            <a:ext cx="182879" cy="108203"/>
          </a:xfrm>
          <a:prstGeom prst="rect">
            <a:avLst/>
          </a:prstGeom>
        </p:spPr>
      </p:pic>
      <p:sp>
        <p:nvSpPr>
          <p:cNvPr id="2" name="Title 1"/>
          <p:cNvSpPr txBox="1"/>
          <p:nvPr>
            <p:custDataLst>
              <p:tags r:id="rId2"/>
            </p:custDataLst>
          </p:nvPr>
        </p:nvSpPr>
        <p:spPr>
          <a:xfrm>
            <a:off x="8950325" y="402590"/>
            <a:ext cx="2713355" cy="4273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101854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F1423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</a:rPr>
              <a:t>货币单位：人民币万元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F1423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j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555625" y="815828"/>
            <a:ext cx="11080750" cy="9525"/>
          </a:xfrm>
          <a:prstGeom prst="line">
            <a:avLst/>
          </a:prstGeom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703580" y="962025"/>
          <a:ext cx="10536257" cy="5419346"/>
        </p:xfrm>
        <a:graphic>
          <a:graphicData uri="http://schemas.openxmlformats.org/drawingml/2006/table">
            <a:tbl>
              <a:tblPr/>
              <a:tblGrid>
                <a:gridCol w="2107387"/>
                <a:gridCol w="2107387"/>
                <a:gridCol w="2107387"/>
                <a:gridCol w="2106709"/>
                <a:gridCol w="2107387"/>
              </a:tblGrid>
              <a:tr h="25590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  <a:endParaRPr lang="zh-CN" altLang="en-US" sz="1200" b="1" i="0" u="none" strike="noStrike" dirty="0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项目账号</a:t>
                      </a:r>
                      <a:endParaRPr lang="zh-CN" altLang="en-US" sz="1200" b="1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同比上升</a:t>
                      </a:r>
                      <a:endParaRPr lang="zh-CN" altLang="en-US" sz="1200" b="1" i="0" u="none" strike="noStrike" dirty="0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2023.1-9</a:t>
                      </a:r>
                      <a:endParaRPr lang="en-US" altLang="zh-CN" sz="1200" b="1" i="0" u="none" strike="noStrike" dirty="0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2022.1-9</a:t>
                      </a:r>
                      <a:endParaRPr lang="en-US" altLang="zh-CN" sz="1200" b="1" i="0" u="none" strike="noStrike" dirty="0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24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瑞幸咖啡旗舰店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1,785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2,487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703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24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苏大实验员萝卜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491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1,723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1,232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824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护肤翔叔_Shaun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439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439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24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贾白白（品类）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413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413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1717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钱疯疯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285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1,412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1,127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24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一达芙Yi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240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240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824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鹿家嘴bb机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226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392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24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陆莹dodo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220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252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824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 dirty="0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en-US" altLang="zh-CN" sz="1000" b="0" i="0" u="none" strike="noStrike" dirty="0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成分护肤学长康康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213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223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24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馋音仙子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203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246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44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302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前十合计</a:t>
                      </a:r>
                      <a:endParaRPr lang="zh-CN" altLang="en-US" sz="1000" b="1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4,514 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7,828 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3,314 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1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南风叔叔是我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174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274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1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小凉吃糖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194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23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柒大胆（肥羊版）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165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165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94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瑞幸咖啡授权萃液直播间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142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142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兔子阳林汐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141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301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880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樱桃马天妮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126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527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401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94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曹九_Akira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121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94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你的1000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121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18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94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梦璐没在怕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99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236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138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1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唯唯超大胆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93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209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116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975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前二十合计</a:t>
                      </a:r>
                      <a:endParaRPr lang="zh-CN" altLang="en-US" sz="1000" b="1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5,833 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10,118 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4,285 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/>
        </p:nvSpPr>
        <p:spPr>
          <a:xfrm>
            <a:off x="628015" y="193040"/>
            <a:ext cx="6143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kern="1200" cap="none" spc="0" normalizeH="0" baseline="0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MCN</a:t>
            </a:r>
            <a:r>
              <a:rPr kumimoji="0" lang="zh-CN" altLang="en-US" sz="2400" b="1" i="0" kern="1200" cap="none" spc="0" normalizeH="0" baseline="0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：年度累计收入同比下降前</a:t>
            </a:r>
            <a:r>
              <a:rPr kumimoji="0" lang="en-US" altLang="zh-CN" sz="2400" b="1" i="0" kern="1200" cap="none" spc="0" normalizeH="0" baseline="0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</a:t>
            </a:r>
            <a:r>
              <a:rPr kumimoji="0" lang="zh-CN" altLang="en-US" sz="2400" b="1" i="0" kern="1200" cap="none" spc="0" normalizeH="0" baseline="0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</a:t>
            </a:r>
            <a:endParaRPr kumimoji="0" lang="zh-CN" altLang="en-US" sz="2400" b="1" i="0" kern="1200" cap="none" spc="0" normalizeH="0" baseline="0" noProof="0" dirty="0">
              <a:solidFill>
                <a:srgbClr val="3148E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5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478917" y="414401"/>
            <a:ext cx="182879" cy="108203"/>
          </a:xfrm>
          <a:prstGeom prst="rect">
            <a:avLst/>
          </a:prstGeom>
        </p:spPr>
      </p:pic>
      <p:sp>
        <p:nvSpPr>
          <p:cNvPr id="2" name="Title 1"/>
          <p:cNvSpPr txBox="1"/>
          <p:nvPr>
            <p:custDataLst>
              <p:tags r:id="rId2"/>
            </p:custDataLst>
          </p:nvPr>
        </p:nvSpPr>
        <p:spPr>
          <a:xfrm>
            <a:off x="8950325" y="402590"/>
            <a:ext cx="2713355" cy="4273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101854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F1423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</a:rPr>
              <a:t>货币单位：人民币万元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F1423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j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555625" y="815828"/>
            <a:ext cx="11080750" cy="9525"/>
          </a:xfrm>
          <a:prstGeom prst="line">
            <a:avLst/>
          </a:prstGeom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628016" y="1117942"/>
          <a:ext cx="7242355" cy="5315661"/>
        </p:xfrm>
        <a:graphic>
          <a:graphicData uri="http://schemas.openxmlformats.org/drawingml/2006/table">
            <a:tbl>
              <a:tblPr/>
              <a:tblGrid>
                <a:gridCol w="873512"/>
                <a:gridCol w="1673206"/>
                <a:gridCol w="1562478"/>
                <a:gridCol w="1345126"/>
                <a:gridCol w="1788033"/>
              </a:tblGrid>
              <a:tr h="26098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  <a:endParaRPr lang="zh-CN" altLang="en-US" sz="1200" b="1" i="0" u="none" strike="noStrike" dirty="0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项目账号</a:t>
                      </a:r>
                      <a:endParaRPr lang="zh-CN" altLang="en-US" sz="1200" b="1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同比下降</a:t>
                      </a:r>
                      <a:endParaRPr lang="zh-CN" altLang="en-US" sz="1200" b="1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2023.1-9</a:t>
                      </a:r>
                      <a:endParaRPr lang="en-US" altLang="zh-CN" sz="1200" b="1" i="0" u="none" strike="noStrike" dirty="0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2022.1-9</a:t>
                      </a:r>
                      <a:endParaRPr lang="en-US" altLang="zh-CN" sz="1200" b="1" i="0" u="none" strike="noStrike" dirty="0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6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道上都叫我赤木刚宪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-945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2,344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3,290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林学长爱护肤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-714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138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851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03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 dirty="0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000" b="0" i="0" u="none" strike="noStrike" dirty="0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清华护肤学长王植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-468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3,053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3,520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李艺恩Dr.meili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-462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145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607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开架大王男仔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-449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223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672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陈奶酪Yuki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-401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83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483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Echo老李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-268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165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433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果儿Dora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-265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109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373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杨子江River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-241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136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377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千叶遥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-240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535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776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3111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前十合计</a:t>
                      </a:r>
                      <a:endParaRPr lang="zh-CN" altLang="en-US" sz="1000" b="1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chemeClr val="tx1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-4,451</a:t>
                      </a:r>
                      <a:endParaRPr lang="en-US" altLang="en-US" sz="11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6,930</a:t>
                      </a:r>
                      <a:endParaRPr lang="en-US" altLang="en-US" sz="11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11,382</a:t>
                      </a:r>
                      <a:endParaRPr lang="en-US" altLang="en-US" sz="11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嘟嘟酱啊啊啊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-237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213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450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丢掉胖胖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-227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409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636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宋躺躺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-224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321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545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肥仔妈妈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-223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345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568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泱泱kakika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-218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56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274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试品无数的金灿灿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-191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584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775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一只萌nimo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-183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148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332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小鱼仔一只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-178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83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261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CC是个配方师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-175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69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244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06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贾白白（达人）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-174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176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93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前二十合计</a:t>
                      </a:r>
                      <a:endParaRPr lang="zh-CN" altLang="en-US" sz="1000" b="1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chemeClr val="tx1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-6,481</a:t>
                      </a:r>
                      <a:endParaRPr lang="en-US" altLang="en-US" sz="11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9,160</a:t>
                      </a:r>
                      <a:endParaRPr lang="en-US" altLang="en-US" sz="11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15,641</a:t>
                      </a:r>
                      <a:endParaRPr lang="en-US" altLang="en-US" sz="11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7976236" y="1557654"/>
            <a:ext cx="3902576" cy="168774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marR="0" indent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None/>
              <a:defRPr/>
            </a:pPr>
            <a:r>
              <a:rPr kumimoji="0" lang="en-US" altLang="zh-CN" sz="14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*</a:t>
            </a:r>
            <a:r>
              <a:rPr kumimoji="0" lang="zh-CN" altLang="en-US" sz="14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已剔除解约项目</a:t>
            </a:r>
            <a:endParaRPr kumimoji="0" lang="en-US" altLang="zh-CN" sz="1400" b="0" i="0" kern="1200" cap="none" spc="0" normalizeH="0" baseline="0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R="0" indent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None/>
              <a:defRPr/>
            </a:pPr>
            <a:endParaRPr kumimoji="0" lang="en-US" altLang="zh-CN" sz="1400" b="0" i="0" kern="1200" cap="none" spc="0" normalizeH="0" baseline="0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marR="0" indent="-28575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kumimoji="0" lang="zh-CN" altLang="en-US" sz="14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收入下降过百万项目</a:t>
            </a:r>
            <a:r>
              <a:rPr kumimoji="0" lang="en-US" altLang="zh-CN" sz="14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37</a:t>
            </a:r>
            <a:r>
              <a:rPr kumimoji="0" lang="zh-CN" altLang="en-US" sz="14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个，共计</a:t>
            </a:r>
            <a:r>
              <a:rPr kumimoji="0" lang="en-US" altLang="zh-CN" sz="14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8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,926</a:t>
            </a:r>
            <a:r>
              <a:rPr kumimoji="0" lang="zh-CN" altLang="en-US" sz="14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01345" y="575310"/>
            <a:ext cx="11024235" cy="132524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</a:t>
            </a:r>
            <a:r>
              <a:rPr lang="zh-CN" altLang="en-US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</a:t>
            </a:r>
            <a:r>
              <a:rPr lang="zh-CN" altLang="en-GB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</a:t>
            </a:r>
            <a:r>
              <a:rPr lang="en-US" altLang="zh-CN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9,400</a:t>
            </a:r>
            <a:r>
              <a:rPr lang="zh-CN" altLang="en-US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万，比上年同期增加</a:t>
            </a:r>
            <a:r>
              <a:rPr lang="en-US" altLang="zh-CN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1,150</a:t>
            </a:r>
            <a:r>
              <a:rPr lang="zh-CN" altLang="en-US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万（</a:t>
            </a:r>
            <a:r>
              <a:rPr lang="en-US" altLang="zh-CN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+14%</a:t>
            </a:r>
            <a:r>
              <a:rPr lang="zh-CN" altLang="en-US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r>
              <a:rPr lang="en-US" altLang="zh-CN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。其中：头厨收入增加</a:t>
            </a:r>
            <a:r>
              <a:rPr lang="en-US" altLang="zh-CN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670</a:t>
            </a:r>
            <a:r>
              <a:rPr lang="zh-CN" altLang="en-US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万，游戏收入增加</a:t>
            </a:r>
            <a:r>
              <a:rPr lang="en-US" altLang="zh-CN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740</a:t>
            </a:r>
            <a:r>
              <a:rPr lang="zh-CN" altLang="en-US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万，品牌电商增加</a:t>
            </a:r>
            <a:r>
              <a:rPr lang="en-US" altLang="zh-CN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390</a:t>
            </a:r>
            <a:r>
              <a:rPr lang="zh-CN" altLang="en-US" sz="2000" b="1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万。</a:t>
            </a:r>
            <a:endParaRPr lang="zh-CN" altLang="en-US" sz="2000" b="1" dirty="0">
              <a:solidFill>
                <a:srgbClr val="3148E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8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478917" y="414401"/>
            <a:ext cx="182879" cy="108203"/>
          </a:xfrm>
          <a:prstGeom prst="rect">
            <a:avLst/>
          </a:prstGeom>
        </p:spPr>
      </p:pic>
      <p:sp>
        <p:nvSpPr>
          <p:cNvPr id="5" name="Title 1"/>
          <p:cNvSpPr txBox="1"/>
          <p:nvPr>
            <p:custDataLst>
              <p:tags r:id="rId2"/>
            </p:custDataLst>
          </p:nvPr>
        </p:nvSpPr>
        <p:spPr>
          <a:xfrm>
            <a:off x="9272957" y="212375"/>
            <a:ext cx="2713355" cy="4273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altLang="en-US" b="0" i="0" dirty="0"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</a:rPr>
              <a:t>货币单位：人民币万元</a:t>
            </a:r>
            <a:endParaRPr lang="zh-CN" altLang="en-US" b="0" i="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661670" y="2051050"/>
          <a:ext cx="10693400" cy="4489450"/>
        </p:xfrm>
        <a:graphic>
          <a:graphicData uri="http://schemas.openxmlformats.org/drawingml/2006/table">
            <a:tbl>
              <a:tblPr bandRow="1"/>
              <a:tblGrid>
                <a:gridCol w="1586230"/>
                <a:gridCol w="1028700"/>
                <a:gridCol w="1002030"/>
                <a:gridCol w="1013460"/>
                <a:gridCol w="1273810"/>
                <a:gridCol w="1365250"/>
                <a:gridCol w="1469390"/>
                <a:gridCol w="969010"/>
                <a:gridCol w="985520"/>
              </a:tblGrid>
              <a:tr h="489585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收入</a:t>
                      </a:r>
                      <a:endParaRPr lang="zh-CN" alt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月度</a:t>
                      </a:r>
                      <a:endParaRPr lang="zh-CN" alt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F4A8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年度</a:t>
                      </a:r>
                      <a:endParaRPr lang="zh-CN" altLang="en-US" sz="1600" b="1" i="0" u="none" strike="noStrike"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F4A8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568325">
                <a:tc vMerge="1">
                  <a:tcPr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2023年9月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2022年9月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变动额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变动率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latin typeface="Arial" panose="020B0604020202020204" charset="-122"/>
                        </a:rPr>
                        <a:t>2023</a:t>
                      </a:r>
                      <a:r>
                        <a:rPr lang="en-US" sz="1600" b="1">
                          <a:solidFill>
                            <a:srgbClr val="FFFFFF"/>
                          </a:solidFill>
                          <a:latin typeface="宋体" panose="02010600030101010101" pitchFamily="2" charset="-122"/>
                        </a:rPr>
                        <a:t>年</a:t>
                      </a:r>
                      <a:r>
                        <a:rPr lang="en-US" sz="1600" b="1">
                          <a:solidFill>
                            <a:srgbClr val="FFFFFF"/>
                          </a:solidFill>
                          <a:latin typeface="Arial" panose="020B0604020202020204" charset="-122"/>
                        </a:rPr>
                        <a:t>1-9</a:t>
                      </a:r>
                      <a:r>
                        <a:rPr lang="en-US" sz="1600" b="1">
                          <a:solidFill>
                            <a:srgbClr val="FFFFFF"/>
                          </a:solidFill>
                          <a:latin typeface="宋体" panose="02010600030101010101" pitchFamily="2" charset="-122"/>
                        </a:rPr>
                        <a:t>月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latin typeface="Arial" panose="020B0604020202020204" charset="-122"/>
                        </a:rPr>
                        <a:t>2022</a:t>
                      </a:r>
                      <a:r>
                        <a:rPr lang="en-US" sz="1600" b="1">
                          <a:solidFill>
                            <a:srgbClr val="FFFFFF"/>
                          </a:solidFill>
                          <a:latin typeface="宋体" panose="02010600030101010101" pitchFamily="2" charset="-122"/>
                        </a:rPr>
                        <a:t>年</a:t>
                      </a:r>
                      <a:r>
                        <a:rPr lang="en-US" sz="1600" b="1">
                          <a:solidFill>
                            <a:srgbClr val="FFFFFF"/>
                          </a:solidFill>
                          <a:latin typeface="Arial" panose="020B0604020202020204" charset="-122"/>
                        </a:rPr>
                        <a:t>1-9</a:t>
                      </a:r>
                      <a:r>
                        <a:rPr lang="en-US" sz="1600" b="1">
                          <a:solidFill>
                            <a:srgbClr val="FFFFFF"/>
                          </a:solidFill>
                          <a:latin typeface="宋体" panose="02010600030101010101" pitchFamily="2" charset="-122"/>
                        </a:rPr>
                        <a:t>月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变动额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变动率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</a:tr>
              <a:tr h="48641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b="1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合计</a:t>
                      </a:r>
                      <a:endParaRPr lang="en-US" altLang="en-US" b="1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9,430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8,283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1,146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14%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73,530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59,501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14,028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24%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883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MCN事业群</a:t>
                      </a:r>
                      <a:endParaRPr lang="en-US" altLang="en-US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4,790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5,087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-297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-6%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35,151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39,497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-4,346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-11%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电商事业群</a:t>
                      </a:r>
                      <a:endParaRPr lang="en-US" altLang="en-US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1,918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1,529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389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25%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15,422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14,180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1,242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9%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8704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头厨事业部</a:t>
                      </a:r>
                      <a:endParaRPr lang="en-US" altLang="en-US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1,669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997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672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67%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14,636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2,332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12,304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528%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8895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动漫事业部</a:t>
                      </a:r>
                      <a:endParaRPr lang="en-US" altLang="en-US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216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588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-371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-63%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2,406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2,952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-546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-18%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889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游戏事业部</a:t>
                      </a:r>
                      <a:endParaRPr lang="en-US" altLang="en-US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789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51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737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1434%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5,531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426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5,105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1198%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5041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未来研究院</a:t>
                      </a:r>
                      <a:endParaRPr lang="en-US" altLang="en-US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2F4A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48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2F4A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31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2F4A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16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2F4A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52%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2F4A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384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2F4A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114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2F4A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270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2F4A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237%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2F4A8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627380" y="238443"/>
            <a:ext cx="838390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zh-CN" altLang="en-US" sz="2400" b="1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公司整体</a:t>
            </a:r>
            <a:endParaRPr lang="zh-CN" altLang="en-US" sz="2400" b="1">
              <a:solidFill>
                <a:srgbClr val="3148E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27380" y="238443"/>
            <a:ext cx="838390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zh-CN" altLang="en-US" sz="2400" b="1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电商收入</a:t>
            </a:r>
            <a:endParaRPr lang="zh-CN" altLang="en-US" sz="2400" b="1">
              <a:solidFill>
                <a:srgbClr val="3148E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8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478917" y="414401"/>
            <a:ext cx="182879" cy="108203"/>
          </a:xfrm>
          <a:prstGeom prst="rect">
            <a:avLst/>
          </a:prstGeom>
        </p:spPr>
      </p:pic>
      <p:sp>
        <p:nvSpPr>
          <p:cNvPr id="5" name="Title 1"/>
          <p:cNvSpPr txBox="1"/>
          <p:nvPr>
            <p:custDataLst>
              <p:tags r:id="rId2"/>
            </p:custDataLst>
          </p:nvPr>
        </p:nvSpPr>
        <p:spPr>
          <a:xfrm>
            <a:off x="8950325" y="402590"/>
            <a:ext cx="2713355" cy="4273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altLang="en-US" b="0" i="0" dirty="0"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</a:rPr>
              <a:t>货币单位：人民币万元</a:t>
            </a:r>
            <a:endParaRPr lang="zh-CN" altLang="en-US" b="0" i="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" name="直接连接符 1"/>
          <p:cNvCxnSpPr/>
          <p:nvPr/>
        </p:nvCxnSpPr>
        <p:spPr>
          <a:xfrm flipV="1">
            <a:off x="556260" y="847090"/>
            <a:ext cx="11080750" cy="9525"/>
          </a:xfrm>
          <a:prstGeom prst="line">
            <a:avLst/>
          </a:prstGeom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表格 2"/>
          <p:cNvGraphicFramePr/>
          <p:nvPr>
            <p:custDataLst>
              <p:tags r:id="rId3"/>
            </p:custDataLst>
          </p:nvPr>
        </p:nvGraphicFramePr>
        <p:xfrm>
          <a:off x="1782445" y="1181735"/>
          <a:ext cx="7973060" cy="3677920"/>
        </p:xfrm>
        <a:graphic>
          <a:graphicData uri="http://schemas.openxmlformats.org/drawingml/2006/table">
            <a:tbl>
              <a:tblPr firstRow="1" bandRow="1"/>
              <a:tblGrid>
                <a:gridCol w="1205865"/>
                <a:gridCol w="1692275"/>
                <a:gridCol w="1691640"/>
                <a:gridCol w="1691640"/>
                <a:gridCol w="1691640"/>
              </a:tblGrid>
              <a:tr h="48069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收入</a:t>
                      </a:r>
                      <a:endParaRPr lang="zh-CN" altLang="en-US" sz="1600" b="1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zh-CN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9</a:t>
                      </a:r>
                      <a:r>
                        <a:rPr lang="zh-CN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月合计</a:t>
                      </a:r>
                      <a:endParaRPr lang="zh-CN" altLang="en-US" sz="1600" b="1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F4A8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zh-CN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23</a:t>
                      </a:r>
                      <a:r>
                        <a:rPr lang="zh-CN" altLang="en-US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1-9</a:t>
                      </a:r>
                      <a:r>
                        <a:rPr lang="zh-CN" altLang="en-US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endParaRPr lang="zh-CN" altLang="en-US" sz="1600" b="1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F4A8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zh-CN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22</a:t>
                      </a:r>
                      <a:r>
                        <a:rPr lang="zh-CN" altLang="en-US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1-9</a:t>
                      </a:r>
                      <a:r>
                        <a:rPr lang="zh-CN" altLang="en-US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月</a:t>
                      </a:r>
                      <a:endParaRPr lang="zh-CN" altLang="en-US" sz="1600" b="1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F4A8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年累计变动</a:t>
                      </a:r>
                      <a:r>
                        <a:rPr lang="zh-CN" altLang="en-US" sz="1600" b="1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额</a:t>
                      </a:r>
                      <a:endParaRPr lang="zh-CN" altLang="en-US" sz="1600" b="1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F4A8F"/>
                    </a:solidFill>
                  </a:tcPr>
                </a:tc>
              </a:tr>
              <a:tr h="5295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800" b="1" dirty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品牌合计</a:t>
                      </a:r>
                      <a:endParaRPr lang="zh-CN" altLang="en-US" sz="1800" b="1" dirty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1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3,587</a:t>
                      </a:r>
                      <a:endParaRPr lang="en-US" altLang="en-US" sz="1400" b="1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1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30,033</a:t>
                      </a:r>
                      <a:endParaRPr lang="en-US" altLang="en-US" sz="1400" b="1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1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14,773 </a:t>
                      </a:r>
                      <a:endParaRPr lang="en-US" sz="1400" b="1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1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15,620 </a:t>
                      </a:r>
                      <a:endParaRPr lang="en-US" sz="1400" b="1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295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800" b="0" dirty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头厨</a:t>
                      </a:r>
                      <a:endParaRPr lang="zh-CN" altLang="en-US" sz="1800" b="0" dirty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1,669</a:t>
                      </a:r>
                      <a:endParaRPr lang="en-US" alt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14,629</a:t>
                      </a:r>
                      <a:endParaRPr lang="en-US" alt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2,332 </a:t>
                      </a:r>
                      <a:endParaRPr 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12,297 </a:t>
                      </a:r>
                      <a:endParaRPr 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  <a:tr h="528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800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百恋</a:t>
                      </a:r>
                      <a:endParaRPr lang="zh-CN" altLang="en-US" sz="1800" b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alt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-</a:t>
                      </a:r>
                      <a:endParaRPr lang="en-US" alt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255</a:t>
                      </a:r>
                      <a:endParaRPr lang="en-US" alt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4,191 </a:t>
                      </a:r>
                      <a:endParaRPr 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-3,936 </a:t>
                      </a:r>
                      <a:endParaRPr 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295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 dirty="0" err="1">
                          <a:solidFill>
                            <a:srgbClr val="404040"/>
                          </a:solidFill>
                          <a:latin typeface="微软雅黑" panose="020B0503020204020204" pitchFamily="34" charset="-122"/>
                        </a:rPr>
                        <a:t>Befe</a:t>
                      </a:r>
                      <a:endParaRPr lang="en-US" altLang="en-US" sz="1800" b="0" dirty="0" err="1">
                        <a:solidFill>
                          <a:srgbClr val="40404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1,195</a:t>
                      </a:r>
                      <a:endParaRPr lang="zh-CN" alt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8,090</a:t>
                      </a:r>
                      <a:endParaRPr lang="en-US" alt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3,495 </a:t>
                      </a:r>
                      <a:endParaRPr 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4,595 </a:t>
                      </a:r>
                      <a:endParaRPr 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  <a:tr h="55054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800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未兰</a:t>
                      </a:r>
                      <a:endParaRPr lang="zh-CN" altLang="en-US" sz="1800" b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381</a:t>
                      </a:r>
                      <a:endParaRPr lang="en-US" alt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4,296</a:t>
                      </a:r>
                      <a:endParaRPr lang="en-US" alt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3,594 </a:t>
                      </a:r>
                      <a:endParaRPr 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702 </a:t>
                      </a:r>
                      <a:endParaRPr 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295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800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六养</a:t>
                      </a:r>
                      <a:endParaRPr lang="zh-CN" altLang="en-US" sz="1800" b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2F4A8F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342</a:t>
                      </a:r>
                      <a:endParaRPr lang="en-US" alt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2F4A8F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2,763</a:t>
                      </a:r>
                      <a:endParaRPr lang="en-US" alt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2F4A8F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1,162</a:t>
                      </a:r>
                      <a:endParaRPr 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2F4A8F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4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1,601</a:t>
                      </a:r>
                      <a:endParaRPr lang="zh-CN" altLang="en-US" sz="14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2F4A8F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27380" y="238443"/>
            <a:ext cx="8383905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zh-CN" sz="2400" b="1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ACG</a:t>
            </a:r>
            <a:r>
              <a:rPr lang="zh-CN" altLang="en-US" sz="2400" b="1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收入</a:t>
            </a:r>
            <a:endParaRPr lang="zh-CN" altLang="en-US" sz="2400" b="1">
              <a:solidFill>
                <a:srgbClr val="3148E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8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478917" y="414401"/>
            <a:ext cx="182879" cy="108203"/>
          </a:xfrm>
          <a:prstGeom prst="rect">
            <a:avLst/>
          </a:prstGeom>
        </p:spPr>
      </p:pic>
      <p:sp>
        <p:nvSpPr>
          <p:cNvPr id="5" name="Title 1"/>
          <p:cNvSpPr txBox="1"/>
          <p:nvPr>
            <p:custDataLst>
              <p:tags r:id="rId2"/>
            </p:custDataLst>
          </p:nvPr>
        </p:nvSpPr>
        <p:spPr>
          <a:xfrm>
            <a:off x="8950325" y="402590"/>
            <a:ext cx="2713355" cy="4273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altLang="en-US" b="0" i="0" dirty="0"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</a:rPr>
              <a:t>货币单位：人民币万元</a:t>
            </a:r>
            <a:endParaRPr lang="zh-CN" altLang="en-US" b="0" i="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" name="直接连接符 1"/>
          <p:cNvCxnSpPr/>
          <p:nvPr/>
        </p:nvCxnSpPr>
        <p:spPr>
          <a:xfrm flipV="1">
            <a:off x="556260" y="847090"/>
            <a:ext cx="11080750" cy="9525"/>
          </a:xfrm>
          <a:prstGeom prst="line">
            <a:avLst/>
          </a:prstGeom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表格 2"/>
          <p:cNvGraphicFramePr/>
          <p:nvPr>
            <p:custDataLst>
              <p:tags r:id="rId3"/>
            </p:custDataLst>
          </p:nvPr>
        </p:nvGraphicFramePr>
        <p:xfrm>
          <a:off x="845820" y="2121535"/>
          <a:ext cx="4926965" cy="3115945"/>
        </p:xfrm>
        <a:graphic>
          <a:graphicData uri="http://schemas.openxmlformats.org/drawingml/2006/table">
            <a:tbl>
              <a:tblPr firstRow="1" bandRow="1"/>
              <a:tblGrid>
                <a:gridCol w="1939925"/>
                <a:gridCol w="1493520"/>
                <a:gridCol w="1493520"/>
              </a:tblGrid>
              <a:tr h="3905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游戏收入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9</a:t>
                      </a: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月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F4A8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23年累计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F4A8F"/>
                    </a:solidFill>
                  </a:tcPr>
                </a:tc>
              </a:tr>
              <a:tr h="3905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合计</a:t>
                      </a:r>
                      <a:endParaRPr lang="en-US" altLang="en-US" sz="1600" b="1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789 </a:t>
                      </a:r>
                      <a:endParaRPr lang="en-US" altLang="en-US" sz="1600" b="1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5,533 </a:t>
                      </a:r>
                      <a:endParaRPr lang="en-US" altLang="en-US" sz="1600" b="1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22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桃源深处有人家</a:t>
                      </a:r>
                      <a:endParaRPr lang="zh-CN" altLang="en-US" sz="16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763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5,215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  <a:tr h="3905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荒岛求生</a:t>
                      </a:r>
                      <a:endParaRPr lang="zh-CN" altLang="en-US" sz="16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11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167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905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战就战</a:t>
                      </a:r>
                      <a:endParaRPr lang="zh-CN" altLang="en-US" sz="16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8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80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  <a:tr h="3905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荒野日记</a:t>
                      </a:r>
                      <a:endParaRPr lang="zh-CN" altLang="en-US" sz="16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6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59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905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其他</a:t>
                      </a:r>
                      <a:endParaRPr lang="zh-CN" altLang="en-US" sz="16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0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10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  <a:tr h="3905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珍珠海大冒险</a:t>
                      </a:r>
                      <a:endParaRPr lang="zh-CN" altLang="en-US" sz="16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2F4A8F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0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2F4A8F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Arial" panose="020B0604020202020204" charset="-122"/>
                        </a:rPr>
                        <a:t>1 </a:t>
                      </a:r>
                      <a:endParaRPr lang="en-US" altLang="en-US" sz="1600" b="0">
                        <a:solidFill>
                          <a:srgbClr val="00000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2F4A8F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" name="表格 8"/>
          <p:cNvGraphicFramePr/>
          <p:nvPr>
            <p:custDataLst>
              <p:tags r:id="rId4"/>
            </p:custDataLst>
          </p:nvPr>
        </p:nvGraphicFramePr>
        <p:xfrm>
          <a:off x="6575425" y="1181100"/>
          <a:ext cx="4578985" cy="4910455"/>
        </p:xfrm>
        <a:graphic>
          <a:graphicData uri="http://schemas.openxmlformats.org/drawingml/2006/table">
            <a:tbl>
              <a:tblPr firstRow="1" bandRow="1"/>
              <a:tblGrid>
                <a:gridCol w="1622425"/>
                <a:gridCol w="1527175"/>
                <a:gridCol w="1429385"/>
              </a:tblGrid>
              <a:tr h="44640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动漫收入</a:t>
                      </a:r>
                      <a:endParaRPr lang="zh-CN" altLang="en-US" sz="1600" b="1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b="1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F4A8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23年累计</a:t>
                      </a:r>
                      <a:endParaRPr lang="zh-CN" altLang="en-US" sz="1600" b="1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F4A8F"/>
                    </a:solidFill>
                  </a:tcPr>
                </a:tc>
              </a:tr>
              <a:tr h="44640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合计</a:t>
                      </a:r>
                      <a:endParaRPr lang="en-US" altLang="en-US" sz="1600" b="1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216 </a:t>
                      </a:r>
                      <a:endParaRPr lang="en-US" altLang="en-US" sz="1600" b="1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2,407 </a:t>
                      </a:r>
                      <a:endParaRPr lang="en-US" altLang="en-US" sz="1600" b="1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4640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知识IP部</a:t>
                      </a:r>
                      <a:endParaRPr lang="zh-CN" altLang="en-US" sz="1600" b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155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1,378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  <a:tr h="44640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一禅小和尚</a:t>
                      </a:r>
                      <a:endParaRPr lang="zh-CN" altLang="en-US" sz="1600" b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13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412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4640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代制作</a:t>
                      </a:r>
                      <a:endParaRPr lang="zh-CN" altLang="en-US" sz="1600" b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8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209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  <a:tr h="44640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阿巳与小铃铛</a:t>
                      </a:r>
                      <a:endParaRPr lang="zh-CN" altLang="en-US" sz="1600" b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17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194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4640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小鲤与琥珀</a:t>
                      </a:r>
                      <a:endParaRPr lang="zh-CN" altLang="en-US" sz="1600" b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22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104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  <a:tr h="44640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代运营</a:t>
                      </a:r>
                      <a:endParaRPr lang="zh-CN" altLang="en-US" sz="1600" b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0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98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4640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番剧（思无邪）</a:t>
                      </a:r>
                      <a:endParaRPr lang="zh-CN" altLang="en-US" sz="1600" b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0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6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  <a:tr h="44640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600" b="0">
                          <a:solidFill>
                            <a:srgbClr val="404040"/>
                          </a:solidFill>
                          <a:latin typeface="Arial" panose="020B0604020202020204" pitchFamily="34" charset="0"/>
                          <a:ea typeface="Arial" panose="020B0604020202020204" charset="-122"/>
                        </a:rPr>
                        <a:t>桃源深处有人家</a:t>
                      </a:r>
                      <a:endParaRPr lang="zh-CN" altLang="en-US" sz="1600" b="0">
                        <a:solidFill>
                          <a:srgbClr val="404040"/>
                        </a:solidFill>
                        <a:latin typeface="Arial" panose="020B0604020202020204" pitchFamily="34" charset="0"/>
                        <a:ea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2F4A8F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0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2F4A8F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rgbClr val="404040"/>
                          </a:solidFill>
                          <a:latin typeface="Arial" panose="020B0604020202020204" charset="-122"/>
                        </a:rPr>
                        <a:t>5 </a:t>
                      </a:r>
                      <a:endParaRPr lang="en-US" altLang="en-US" sz="1600" b="0">
                        <a:solidFill>
                          <a:srgbClr val="404040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905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2F4A8F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478917" y="414401"/>
            <a:ext cx="182879" cy="108203"/>
          </a:xfrm>
          <a:prstGeom prst="rect">
            <a:avLst/>
          </a:prstGeom>
        </p:spPr>
      </p:pic>
      <p:sp>
        <p:nvSpPr>
          <p:cNvPr id="112" name="Title 1"/>
          <p:cNvSpPr txBox="1"/>
          <p:nvPr>
            <p:custDataLst>
              <p:tags r:id="rId2"/>
            </p:custDataLst>
          </p:nvPr>
        </p:nvSpPr>
        <p:spPr>
          <a:xfrm>
            <a:off x="784859" y="324440"/>
            <a:ext cx="10790555" cy="4730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en-GB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MCN</a:t>
            </a:r>
            <a:r>
              <a:rPr lang="zh-CN" altLang="en-US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r>
              <a:rPr lang="en-US" altLang="en-GB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</a:t>
            </a:r>
            <a:r>
              <a:rPr sz="2000" i="0" dirty="0" err="1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月收入</a:t>
            </a:r>
            <a:r>
              <a:rPr lang="en-US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</a:t>
            </a:r>
            <a:r>
              <a:rPr lang="en-US" altLang="en-GB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,790</a:t>
            </a:r>
            <a:r>
              <a:rPr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万，</a:t>
            </a:r>
            <a:r>
              <a:rPr lang="zh-CN" altLang="en-US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同比下降</a:t>
            </a:r>
            <a:r>
              <a:rPr lang="en-US" altLang="zh-CN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300</a:t>
            </a:r>
            <a:r>
              <a:rPr lang="zh-CN" altLang="en-US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万（</a:t>
            </a:r>
            <a:r>
              <a:rPr lang="en-US" altLang="zh-CN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-6%</a:t>
            </a:r>
            <a:r>
              <a:rPr lang="zh-CN" altLang="en-US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），主要系广告收入同比下降</a:t>
            </a:r>
            <a:r>
              <a:rPr lang="en-US" altLang="zh-CN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510</a:t>
            </a:r>
            <a:r>
              <a:rPr lang="zh-CN" altLang="en-US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</a:t>
            </a:r>
            <a:r>
              <a:rPr lang="zh-CN" altLang="en-US" sz="2000" i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（</a:t>
            </a:r>
            <a:r>
              <a:rPr lang="en-US" altLang="zh-CN" sz="2000" i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-15%</a:t>
            </a:r>
            <a:r>
              <a:rPr lang="zh-CN" altLang="en-US" sz="2000" i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lang="en-US" altLang="zh-CN" sz="2000" i="0" dirty="0">
              <a:solidFill>
                <a:srgbClr val="3148E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200000"/>
              </a:lnSpc>
            </a:pPr>
            <a:r>
              <a:rPr lang="en-US" altLang="zh-CN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1-9</a:t>
            </a:r>
            <a:r>
              <a:rPr lang="zh-CN" altLang="en-US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月收入</a:t>
            </a:r>
            <a:r>
              <a:rPr lang="en-US" altLang="zh-CN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35,150</a:t>
            </a:r>
            <a:r>
              <a:rPr lang="zh-CN" altLang="en-US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万，</a:t>
            </a:r>
            <a:r>
              <a:rPr lang="zh-CN" altLang="en-GB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同比下降</a:t>
            </a:r>
            <a:r>
              <a:rPr lang="en-US" altLang="zh-CN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4,350</a:t>
            </a:r>
            <a:r>
              <a:rPr lang="zh-CN" altLang="en-GB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万（-</a:t>
            </a:r>
            <a:r>
              <a:rPr lang="en-US" altLang="zh-CN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11</a:t>
            </a:r>
            <a:r>
              <a:rPr lang="zh-CN" altLang="en-GB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%），其中广告收入下降</a:t>
            </a:r>
            <a:r>
              <a:rPr lang="en-US" altLang="zh-CN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3,430</a:t>
            </a:r>
            <a:r>
              <a:rPr lang="zh-CN" altLang="en-US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万（</a:t>
            </a:r>
            <a:r>
              <a:rPr lang="en-US" altLang="zh-CN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-13%</a:t>
            </a:r>
            <a:r>
              <a:rPr lang="zh-CN" altLang="en-US" sz="2000" i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）</a:t>
            </a:r>
            <a:endParaRPr sz="2000" i="0" dirty="0">
              <a:solidFill>
                <a:srgbClr val="3148E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zh-CN" altLang="en-GB" sz="2400" i="0" dirty="0">
              <a:solidFill>
                <a:srgbClr val="3148E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Title 1"/>
          <p:cNvSpPr txBox="1"/>
          <p:nvPr>
            <p:custDataLst>
              <p:tags r:id="rId3"/>
            </p:custDataLst>
          </p:nvPr>
        </p:nvSpPr>
        <p:spPr>
          <a:xfrm>
            <a:off x="8466240" y="1827141"/>
            <a:ext cx="2713355" cy="4273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altLang="en-US" sz="1600" b="0" i="0" dirty="0"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</a:rPr>
              <a:t>货币单位：人民币万元</a:t>
            </a:r>
            <a:endParaRPr lang="zh-CN" altLang="en-US" sz="1600" b="0" i="0" dirty="0">
              <a:latin typeface="华文楷体" panose="02010600040101010101" pitchFamily="2" charset="-122"/>
              <a:ea typeface="华文楷体" panose="02010600040101010101" pitchFamily="2" charset="-122"/>
              <a:cs typeface="Arial" panose="020B0604020202020204" pitchFamily="34" charset="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661796" y="2338385"/>
          <a:ext cx="10609236" cy="3677920"/>
        </p:xfrm>
        <a:graphic>
          <a:graphicData uri="http://schemas.openxmlformats.org/drawingml/2006/table">
            <a:tbl>
              <a:tblPr/>
              <a:tblGrid>
                <a:gridCol w="1191760"/>
                <a:gridCol w="1177645"/>
                <a:gridCol w="1177031"/>
                <a:gridCol w="1177031"/>
                <a:gridCol w="1177031"/>
                <a:gridCol w="1177645"/>
                <a:gridCol w="1177031"/>
                <a:gridCol w="1177031"/>
                <a:gridCol w="1177031"/>
              </a:tblGrid>
              <a:tr h="571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收入</a:t>
                      </a:r>
                      <a:endParaRPr lang="zh-CN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月度</a:t>
                      </a:r>
                      <a:endParaRPr lang="zh-CN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F4A8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年度</a:t>
                      </a:r>
                      <a:endParaRPr lang="zh-CN" altLang="en-US" sz="1800" b="1" i="0" u="none" strike="noStrike"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F4A8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571500">
                <a:tc vMerge="1">
                  <a:tcPr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2023年</a:t>
                      </a:r>
                      <a:r>
                        <a:rPr lang="en-US" alt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1" dirty="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2022年</a:t>
                      </a:r>
                      <a:r>
                        <a:rPr lang="en-US" alt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1" dirty="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变动额</a:t>
                      </a:r>
                      <a:endParaRPr lang="zh-CN" altLang="en-US" sz="1400" b="1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变动率</a:t>
                      </a:r>
                      <a:endParaRPr lang="zh-CN" altLang="en-US" sz="1400" b="1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2023年1-</a:t>
                      </a:r>
                      <a:r>
                        <a:rPr lang="en-US" alt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1" dirty="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2022年1-</a:t>
                      </a:r>
                      <a:r>
                        <a:rPr lang="en-US" alt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sz="14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400" b="1" dirty="0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变动额</a:t>
                      </a:r>
                      <a:endParaRPr lang="zh-CN" altLang="en-US" sz="1400" b="1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变动率</a:t>
                      </a:r>
                      <a:endParaRPr lang="zh-CN" altLang="en-US" sz="1400" b="1">
                        <a:solidFill>
                          <a:srgbClr val="FFFFFF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</a:tr>
              <a:tr h="63373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1" i="0" u="none" strike="noStrike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合计</a:t>
                      </a:r>
                      <a:endParaRPr lang="zh-CN" altLang="en-US" sz="1800" b="1" i="0" u="none" strike="noStrike">
                        <a:solidFill>
                          <a:srgbClr val="40404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4,790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5,087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-297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-6%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35,151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39,497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-4,346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-11%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3373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广告收入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2,880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3,388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-508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-15%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22,708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26,141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-3,432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-13%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63373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直播收入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1,813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1,676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137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8%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12,040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12,861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-821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-6%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3373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平台补贴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97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23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74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324%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402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496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-93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charset="-122"/>
                        </a:rPr>
                        <a:t>-19%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  <p:custDataLst>
      <p:tags r:id="rId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478917" y="414401"/>
            <a:ext cx="182879" cy="108203"/>
          </a:xfrm>
          <a:prstGeom prst="rect">
            <a:avLst/>
          </a:prstGeom>
        </p:spPr>
      </p:pic>
      <p:sp>
        <p:nvSpPr>
          <p:cNvPr id="112" name="Title 1"/>
          <p:cNvSpPr txBox="1"/>
          <p:nvPr>
            <p:custDataLst>
              <p:tags r:id="rId2"/>
            </p:custDataLst>
          </p:nvPr>
        </p:nvSpPr>
        <p:spPr>
          <a:xfrm>
            <a:off x="766445" y="274955"/>
            <a:ext cx="11134725" cy="98488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01854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3148E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MCN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148E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：收入结构按平台结构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3148E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Title 1"/>
          <p:cNvSpPr txBox="1"/>
          <p:nvPr>
            <p:custDataLst>
              <p:tags r:id="rId3"/>
            </p:custDataLst>
          </p:nvPr>
        </p:nvSpPr>
        <p:spPr>
          <a:xfrm>
            <a:off x="8950325" y="402590"/>
            <a:ext cx="2713355" cy="4273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101854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F1423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</a:rPr>
              <a:t>货币单位：人民币万元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F1423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j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70356" y="957580"/>
            <a:ext cx="11006455" cy="8305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pPr marL="171450" marR="0" indent="-17145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lang="en-US" altLang="zh-CN" noProof="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9</a:t>
            </a:r>
            <a:r>
              <a:rPr lang="zh-CN" altLang="en-US" noProof="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月各平台中：</a:t>
            </a:r>
            <a:r>
              <a:rPr lang="zh-CN" altLang="en-US" b="1" noProof="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抖音平台同比增长</a:t>
            </a:r>
            <a:r>
              <a:rPr lang="en-US" altLang="zh-CN" b="1" noProof="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120</a:t>
            </a:r>
            <a:r>
              <a:rPr lang="zh-CN" altLang="en-US" b="1" noProof="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万</a:t>
            </a:r>
            <a:r>
              <a:rPr lang="zh-CN" altLang="en-US" noProof="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、</a:t>
            </a:r>
            <a:r>
              <a:rPr lang="zh-CN" altLang="en-US" noProof="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小红书同比下降</a:t>
            </a:r>
            <a:r>
              <a:rPr lang="en-US" altLang="zh-CN" noProof="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285</a:t>
            </a:r>
            <a:r>
              <a:rPr lang="zh-CN" altLang="en-US" noProof="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万</a:t>
            </a:r>
            <a:endParaRPr lang="en-US" altLang="zh-CN" noProof="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  <a:sym typeface="+mn-ea"/>
            </a:endParaRPr>
          </a:p>
          <a:p>
            <a:pPr marL="171450" marR="0" indent="-17145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lang="en-US" altLang="zh-CN" noProof="0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1-9</a:t>
            </a:r>
            <a:r>
              <a:rPr lang="zh-CN" altLang="en-US" noProof="0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月同比下降</a:t>
            </a:r>
            <a:r>
              <a:rPr lang="en-US" altLang="zh-CN" noProof="0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4350</a:t>
            </a:r>
            <a:r>
              <a:rPr lang="zh-CN" altLang="en-US" noProof="0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万，红书、抖音及其他平台各占约三分之一</a:t>
            </a:r>
            <a:endParaRPr kumimoji="0" lang="zh-CN" altLang="en-US" b="0" i="0" kern="1200" cap="none" spc="0" normalizeH="0" baseline="0" noProof="0" dirty="0">
              <a:solidFill>
                <a:srgbClr val="000000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  <a:sym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611187" y="1836086"/>
          <a:ext cx="10969626" cy="4212741"/>
        </p:xfrm>
        <a:graphic>
          <a:graphicData uri="http://schemas.openxmlformats.org/drawingml/2006/table">
            <a:tbl>
              <a:tblPr/>
              <a:tblGrid>
                <a:gridCol w="1232642"/>
                <a:gridCol w="1217123"/>
                <a:gridCol w="1217123"/>
                <a:gridCol w="1217123"/>
                <a:gridCol w="1217123"/>
                <a:gridCol w="1217123"/>
                <a:gridCol w="1217123"/>
                <a:gridCol w="1217123"/>
                <a:gridCol w="1217123"/>
              </a:tblGrid>
              <a:tr h="52661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平台</a:t>
                      </a:r>
                      <a:endParaRPr lang="zh-CN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月度</a:t>
                      </a:r>
                      <a:endParaRPr lang="zh-CN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F4A8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年度</a:t>
                      </a:r>
                      <a:endParaRPr lang="zh-CN" altLang="en-US" sz="1800" b="1" i="0" u="none" strike="noStrike"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F4A8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526618">
                <a:tc vMerge="1">
                  <a:tcPr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2023年</a:t>
                      </a:r>
                      <a:r>
                        <a:rPr lang="en-US" alt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月</a:t>
                      </a:r>
                      <a:endParaRPr lang="en-US" altLang="en-US" sz="1600" b="1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2022年</a:t>
                      </a:r>
                      <a:r>
                        <a:rPr lang="en-US" alt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月</a:t>
                      </a:r>
                      <a:endParaRPr lang="en-US" altLang="en-US" sz="1600" b="1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变动额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变动率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2023年1-</a:t>
                      </a:r>
                      <a:r>
                        <a:rPr lang="en-US" alt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月</a:t>
                      </a:r>
                      <a:endParaRPr lang="en-US" altLang="en-US" sz="1600" b="1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2022年1-</a:t>
                      </a:r>
                      <a:r>
                        <a:rPr lang="en-US" alt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sz="1600" b="1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月</a:t>
                      </a:r>
                      <a:endParaRPr lang="en-US" altLang="en-US" sz="1600" b="1" dirty="0">
                        <a:solidFill>
                          <a:srgbClr val="FFFFFF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变动额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6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变动率</a:t>
                      </a:r>
                      <a:endParaRPr lang="en-US" altLang="en-US" sz="1600" b="1">
                        <a:solidFill>
                          <a:srgbClr val="FFFFFF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A9DB"/>
                    </a:solidFill>
                  </a:tcPr>
                </a:tc>
              </a:tr>
              <a:tr h="5266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合计</a:t>
                      </a:r>
                      <a:endParaRPr lang="zh-CN" altLang="en-US" sz="1800" b="1" i="0" u="none" strike="noStrike">
                        <a:solidFill>
                          <a:srgbClr val="40404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4,790 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5,087 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-297 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-6%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35,151 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39,497 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-4,346 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-11%</a:t>
                      </a:r>
                      <a:endParaRPr lang="en-US" altLang="en-US" sz="16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2641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抖音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3,880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3,759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120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27,384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28,658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-1,273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266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小红书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687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972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-285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-29%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6,319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7,790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-1,471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-19%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266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微信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-41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-98%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92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477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-385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-81%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5266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微博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53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-42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-78%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144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558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-414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-74%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266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0" i="0" u="none" strike="noStrike">
                          <a:solidFill>
                            <a:srgbClr val="40404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其他</a:t>
                      </a:r>
                      <a:endParaRPr lang="zh-CN" altLang="en-US" sz="1800" b="0" i="0" u="none" strike="noStrike">
                        <a:solidFill>
                          <a:srgbClr val="40404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211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261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-50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-19%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1,211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2,014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-802 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-40%</a:t>
                      </a:r>
                      <a:endParaRPr lang="en-US" altLang="en-US" sz="16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700" marR="12700" marT="12700" vert="horz" anchor="ctr" anchorCtr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8917" y="414401"/>
            <a:ext cx="182879" cy="108203"/>
          </a:xfrm>
          <a:prstGeom prst="rect">
            <a:avLst/>
          </a:prstGeom>
        </p:spPr>
      </p:pic>
      <p:sp>
        <p:nvSpPr>
          <p:cNvPr id="112" name="Title 1"/>
          <p:cNvSpPr txBox="1"/>
          <p:nvPr>
            <p:custDataLst>
              <p:tags r:id="rId3"/>
            </p:custDataLst>
          </p:nvPr>
        </p:nvSpPr>
        <p:spPr>
          <a:xfrm>
            <a:off x="766491" y="275102"/>
            <a:ext cx="8532445" cy="98488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01854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3148E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MCN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148E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：收入结构按平台结构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3148E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Title 1"/>
          <p:cNvSpPr txBox="1"/>
          <p:nvPr>
            <p:custDataLst>
              <p:tags r:id="rId4"/>
            </p:custDataLst>
          </p:nvPr>
        </p:nvSpPr>
        <p:spPr>
          <a:xfrm>
            <a:off x="8950325" y="402590"/>
            <a:ext cx="2713355" cy="4273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101854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F1423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</a:rPr>
              <a:t>货币单位：人民币万元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F1423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j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0400" y="1019397"/>
            <a:ext cx="10871200" cy="8305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lang="zh-CN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小红书营收目前占比稳定在</a:t>
            </a:r>
            <a:r>
              <a:rPr lang="en-US" altLang="zh-CN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20%</a:t>
            </a:r>
            <a:r>
              <a:rPr lang="zh-CN" altLang="en-US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左右；</a:t>
            </a:r>
            <a:r>
              <a:rPr lang="zh-CN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目前</a:t>
            </a:r>
            <a:r>
              <a:rPr lang="zh-CN" altLang="en-US" b="1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抖音平台营收占比达</a:t>
            </a:r>
            <a:r>
              <a:rPr lang="en-US" altLang="zh-CN" b="1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78%</a:t>
            </a:r>
            <a:r>
              <a:rPr lang="zh-CN" altLang="en-US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，与</a:t>
            </a:r>
            <a:r>
              <a:rPr lang="en-US" altLang="zh-CN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22</a:t>
            </a:r>
            <a:r>
              <a:rPr lang="zh-CN" altLang="en-US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年全年度上升</a:t>
            </a:r>
            <a:r>
              <a:rPr lang="en-US" altLang="zh-CN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5%</a:t>
            </a:r>
            <a:r>
              <a:rPr lang="zh-CN" altLang="en-US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（</a:t>
            </a:r>
            <a:r>
              <a:rPr lang="en-US" altLang="zh-CN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22</a:t>
            </a:r>
            <a:r>
              <a:rPr lang="zh-CN" altLang="en-US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年为</a:t>
            </a:r>
            <a:r>
              <a:rPr lang="en-US" altLang="zh-CN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73%</a:t>
            </a:r>
            <a:r>
              <a:rPr lang="zh-CN" altLang="en-US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；</a:t>
            </a:r>
            <a:r>
              <a:rPr lang="en-US" altLang="zh-CN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21</a:t>
            </a:r>
            <a:r>
              <a:rPr lang="zh-CN" altLang="en-US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年和</a:t>
            </a:r>
            <a:r>
              <a:rPr lang="en-US" altLang="zh-CN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20</a:t>
            </a:r>
            <a:r>
              <a:rPr lang="zh-CN" altLang="en-US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年为</a:t>
            </a:r>
            <a:r>
              <a:rPr lang="en-US" altLang="zh-CN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65%</a:t>
            </a:r>
            <a:r>
              <a:rPr lang="zh-CN" altLang="en-US" noProof="0" dirty="0">
                <a:ln>
                  <a:noFill/>
                </a:ln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）。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  <a:sym typeface="+mn-ea"/>
            </a:endParaRPr>
          </a:p>
        </p:txBody>
      </p:sp>
      <p:graphicFrame>
        <p:nvGraphicFramePr>
          <p:cNvPr id="4" name="图表 3"/>
          <p:cNvGraphicFramePr/>
          <p:nvPr/>
        </p:nvGraphicFramePr>
        <p:xfrm>
          <a:off x="356818" y="2029320"/>
          <a:ext cx="10262235" cy="42056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5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8917" y="414401"/>
            <a:ext cx="182879" cy="108203"/>
          </a:xfrm>
          <a:prstGeom prst="rect">
            <a:avLst/>
          </a:prstGeom>
        </p:spPr>
      </p:pic>
      <p:sp>
        <p:nvSpPr>
          <p:cNvPr id="112" name="Title 1"/>
          <p:cNvSpPr txBox="1"/>
          <p:nvPr>
            <p:custDataLst>
              <p:tags r:id="rId3"/>
            </p:custDataLst>
          </p:nvPr>
        </p:nvSpPr>
        <p:spPr>
          <a:xfrm>
            <a:off x="766491" y="275102"/>
            <a:ext cx="8532445" cy="98488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01854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3148E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MCN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148E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：收入结构按签约类型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3148E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Title 1"/>
          <p:cNvSpPr txBox="1"/>
          <p:nvPr>
            <p:custDataLst>
              <p:tags r:id="rId4"/>
            </p:custDataLst>
          </p:nvPr>
        </p:nvSpPr>
        <p:spPr>
          <a:xfrm>
            <a:off x="8950325" y="402590"/>
            <a:ext cx="2713355" cy="4273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101854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F1423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</a:rPr>
              <a:t>货币单位：人民币万元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F1423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j-cs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556260" y="847090"/>
            <a:ext cx="11080750" cy="9525"/>
          </a:xfrm>
          <a:prstGeom prst="line">
            <a:avLst/>
          </a:prstGeom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766445" y="970915"/>
            <a:ext cx="10871200" cy="41529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kumimoji="0" 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内孵账号营收占比逐年下降</a:t>
            </a:r>
            <a:endParaRPr kumimoji="0" lang="zh-CN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  <a:sym typeface="+mn-ea"/>
            </a:endParaRPr>
          </a:p>
        </p:txBody>
      </p:sp>
      <p:graphicFrame>
        <p:nvGraphicFramePr>
          <p:cNvPr id="9" name="图表 8"/>
          <p:cNvGraphicFramePr/>
          <p:nvPr/>
        </p:nvGraphicFramePr>
        <p:xfrm>
          <a:off x="766445" y="1754834"/>
          <a:ext cx="10262442" cy="41322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/>
        </p:nvSpPr>
        <p:spPr>
          <a:xfrm>
            <a:off x="628015" y="193040"/>
            <a:ext cx="6143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kern="1200" cap="none" spc="0" normalizeH="0" baseline="0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MCN</a:t>
            </a:r>
            <a:r>
              <a:rPr kumimoji="0" lang="zh-CN" altLang="en-US" sz="2400" b="1" i="0" kern="1200" cap="none" spc="0" normalizeH="0" baseline="0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：单月营收</a:t>
            </a:r>
            <a:r>
              <a:rPr lang="zh-CN" altLang="en-US" sz="2400" b="1" noProof="0" dirty="0">
                <a:solidFill>
                  <a:srgbClr val="3148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前二十</a:t>
            </a:r>
            <a:endParaRPr kumimoji="0" lang="zh-CN" altLang="en-US" sz="2400" b="1" i="0" kern="1200" cap="none" spc="0" normalizeH="0" baseline="0" noProof="0" dirty="0">
              <a:solidFill>
                <a:srgbClr val="3148E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25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478917" y="414401"/>
            <a:ext cx="182879" cy="10820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884962" y="1249240"/>
            <a:ext cx="4051224" cy="300037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None/>
              <a:defRPr/>
            </a:pPr>
            <a:endParaRPr kumimoji="0" lang="en-US" altLang="zh-CN" sz="1300" b="0" i="0" kern="1200" cap="none" spc="0" normalizeH="0" baseline="0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indent="-28575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月收入过百万项目</a:t>
            </a:r>
            <a:r>
              <a:rPr lang="en-US" altLang="zh-CN" sz="1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</a:t>
            </a: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个，占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MCN</a:t>
            </a: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总收入</a:t>
            </a:r>
            <a:r>
              <a:rPr lang="en-US" altLang="zh-CN" sz="1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47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</a:t>
            </a:r>
            <a:endParaRPr kumimoji="0" lang="en-US" altLang="zh-CN" sz="1300" b="0" i="0" kern="1200" cap="none" spc="0" normalizeH="0" baseline="0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marR="0" indent="-28575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endParaRPr kumimoji="0" lang="zh-CN" altLang="en-US" sz="1300" b="0" i="0" kern="1200" cap="none" spc="0" normalizeH="0" baseline="0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marR="0" indent="-28575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月收入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50-100</a:t>
            </a: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万项目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16</a:t>
            </a: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个，占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MCN</a:t>
            </a: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总收入</a:t>
            </a:r>
            <a:r>
              <a:rPr lang="en-US" altLang="zh-CN" sz="1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22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</a:t>
            </a:r>
            <a:endParaRPr kumimoji="0" lang="en-US" altLang="zh-CN" sz="1300" b="0" i="0" kern="1200" cap="none" spc="0" normalizeH="0" baseline="0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marR="0" indent="-28575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endParaRPr kumimoji="0" lang="en-US" altLang="en-US" sz="1300" b="0" i="0" kern="1200" cap="none" spc="0" normalizeH="0" baseline="0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indent="-28575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月收入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20-50</a:t>
            </a: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万项目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23</a:t>
            </a: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个，占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MCN</a:t>
            </a: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总收入</a:t>
            </a:r>
            <a:r>
              <a:rPr lang="en-US" altLang="zh-CN" sz="1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14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</a:t>
            </a:r>
            <a:endParaRPr kumimoji="0" lang="en-US" altLang="zh-CN" sz="1300" b="0" i="0" kern="1200" cap="none" spc="0" normalizeH="0" baseline="0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marR="0" indent="-28575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endParaRPr kumimoji="0" lang="en-US" altLang="en-US" sz="1300" b="0" i="0" kern="1200" cap="none" spc="0" normalizeH="0" baseline="0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indent="-28575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月收入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0-20</a:t>
            </a: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万项目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207</a:t>
            </a: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个，占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MCN</a:t>
            </a:r>
            <a:r>
              <a:rPr kumimoji="0" lang="zh-CN" altLang="en-US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总收入</a:t>
            </a:r>
            <a:r>
              <a:rPr lang="en-US" altLang="zh-CN" sz="1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17</a:t>
            </a:r>
            <a:r>
              <a:rPr kumimoji="0" lang="en-US" altLang="zh-CN" sz="1300" b="0" i="0" kern="1200" cap="none" spc="0" normalizeH="0" baseline="0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%</a:t>
            </a:r>
            <a:endParaRPr kumimoji="0" lang="en-US" altLang="en-US" sz="1300" b="0" i="0" kern="1200" cap="none" spc="0" normalizeH="0" baseline="0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marR="0" indent="-28575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Ø"/>
              <a:defRPr/>
            </a:pPr>
            <a:endParaRPr kumimoji="0" lang="zh-CN" altLang="en-US" sz="1300" b="0" i="0" kern="1200" cap="none" spc="0" normalizeH="0" baseline="0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R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endParaRPr lang="zh-CN" altLang="en-US" sz="13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300" b="1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年度新</a:t>
            </a:r>
            <a:r>
              <a:rPr lang="zh-CN" sz="1300" b="1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进入前二十的账号：柒大胆（肥羊版）、嘟嘟酱啊啊啊、华丽的缇丝</a:t>
            </a:r>
            <a:endParaRPr lang="zh-CN" sz="1300" b="1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endParaRPr lang="en-US" altLang="zh-CN" sz="1300" b="1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285750" indent="-285750">
              <a:buFont typeface="Wingdings" panose="05000000000000000000" charset="0"/>
              <a:buChar char="Ø"/>
              <a:defRPr/>
            </a:pPr>
            <a:r>
              <a:rPr lang="zh-CN" altLang="en-US" sz="1300" b="1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本月掉出前</a:t>
            </a:r>
            <a:r>
              <a:rPr lang="en-US" altLang="zh-CN" sz="1300" b="1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</a:t>
            </a:r>
            <a:r>
              <a:rPr lang="zh-CN" altLang="en-US" sz="1300" b="1" noProof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账号：樱桃马天妮、开架大王男仔、梦璐没在怕、成分护肤学长康康、鹿家嘴bb机</a:t>
            </a:r>
            <a:endParaRPr lang="zh-CN" altLang="en-US" sz="1300" b="1" noProof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" name="Title 1"/>
          <p:cNvSpPr txBox="1"/>
          <p:nvPr>
            <p:custDataLst>
              <p:tags r:id="rId2"/>
            </p:custDataLst>
          </p:nvPr>
        </p:nvSpPr>
        <p:spPr>
          <a:xfrm>
            <a:off x="8950325" y="402590"/>
            <a:ext cx="2713355" cy="4273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1018540" rtl="0" eaLnBrk="1" latinLnBrk="0" hangingPunct="1">
              <a:spcBef>
                <a:spcPct val="0"/>
              </a:spcBef>
              <a:buNone/>
              <a:defRPr lang="en-GB" sz="1800" b="1" i="1" kern="120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101854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F1423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</a:rPr>
              <a:t>货币单位：人民币万元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F1423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j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555625" y="829945"/>
            <a:ext cx="11080750" cy="9525"/>
          </a:xfrm>
          <a:prstGeom prst="line">
            <a:avLst/>
          </a:prstGeom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478917" y="1146811"/>
          <a:ext cx="7120336" cy="5342460"/>
        </p:xfrm>
        <a:graphic>
          <a:graphicData uri="http://schemas.openxmlformats.org/drawingml/2006/table">
            <a:tbl>
              <a:tblPr/>
              <a:tblGrid>
                <a:gridCol w="690656"/>
                <a:gridCol w="1194944"/>
                <a:gridCol w="1241537"/>
                <a:gridCol w="701619"/>
                <a:gridCol w="1260722"/>
                <a:gridCol w="690656"/>
                <a:gridCol w="583769"/>
                <a:gridCol w="756433"/>
              </a:tblGrid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  <a:endParaRPr lang="zh-CN" altLang="en-US" sz="1200" b="1" i="0" u="none" strike="noStrike" dirty="0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</a:rPr>
                        <a:t>项目账号</a:t>
                      </a:r>
                      <a:endParaRPr lang="en-US" altLang="en-US" sz="1200" b="1">
                        <a:solidFill>
                          <a:srgbClr val="646464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200" b="1" dirty="0">
                          <a:solidFill>
                            <a:srgbClr val="646464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20230</a:t>
                      </a:r>
                      <a:r>
                        <a:rPr lang="en-US" altLang="zh-CN" sz="1200" b="1" dirty="0">
                          <a:solidFill>
                            <a:srgbClr val="646464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sz="1200" b="1" dirty="0">
                          <a:solidFill>
                            <a:srgbClr val="646464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营业收入</a:t>
                      </a:r>
                      <a:endParaRPr lang="en-US" altLang="en-US" sz="1200" b="1" dirty="0">
                        <a:solidFill>
                          <a:srgbClr val="646464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</a:rPr>
                        <a:t>营收占比</a:t>
                      </a:r>
                      <a:endParaRPr lang="en-US" altLang="en-US" sz="1200" b="1">
                        <a:solidFill>
                          <a:srgbClr val="646464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</a:rPr>
                        <a:t>202308营业收入</a:t>
                      </a:r>
                      <a:endParaRPr lang="en-US" altLang="en-US" sz="1200" b="1" dirty="0">
                        <a:solidFill>
                          <a:srgbClr val="646464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</a:rPr>
                        <a:t>营收占比</a:t>
                      </a:r>
                      <a:endParaRPr lang="en-US" altLang="en-US" sz="1200" b="1">
                        <a:solidFill>
                          <a:srgbClr val="646464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</a:rPr>
                        <a:t>增减值</a:t>
                      </a:r>
                      <a:endParaRPr lang="en-US" altLang="en-US" sz="1200" b="1">
                        <a:solidFill>
                          <a:srgbClr val="646464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646464"/>
                          </a:solidFill>
                          <a:latin typeface="微软雅黑" panose="020B0503020204020204" pitchFamily="34" charset="-122"/>
                        </a:rPr>
                        <a:t>排名变化</a:t>
                      </a:r>
                      <a:endParaRPr lang="en-US" altLang="en-US" sz="1200" b="1">
                        <a:solidFill>
                          <a:srgbClr val="646464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仙姆SamChak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347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285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62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↑3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苏大实验员萝卜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288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184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104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↑4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认真少女_颜九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282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308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8%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-26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不变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35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瑞幸咖啡旗舰店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279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348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-69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↓3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35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清华护肤学长王植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256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262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-7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不变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35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道上都叫我赤木刚宪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250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343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-94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↓4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钱疯疯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242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114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129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不变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贾白白（品类）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181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51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131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↑5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拜托辣油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138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66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73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↑2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丢掉胖胖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96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74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22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↓1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6715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前十合计</a:t>
                      </a:r>
                      <a:endParaRPr lang="zh-CN" altLang="en-US" sz="1000" b="1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2,360 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49%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2,035 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53%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325 </a:t>
                      </a:r>
                      <a:endParaRPr lang="en-US" altLang="en-US" sz="10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800" b="1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35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瑞幸咖啡授权萃液直播间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96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46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51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↑7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试品无数的金灿灿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96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57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↑9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35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low君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73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9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64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↑52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千叶遥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65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↓3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柒大胆（肥羊版）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61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55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↑56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嘟嘟酱啊啊啊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60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31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29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↑13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兔子阳林汐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25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↑11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交大护肤硕士Diana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16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不变</a:t>
                      </a:r>
                      <a:endParaRPr lang="zh-CN" altLang="en-US" sz="1000" b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护肤翔叔_Shaun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57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48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8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↓5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235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0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endParaRPr lang="en-US" altLang="zh-CN" sz="1000" b="0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0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rPr>
                        <a:t>华丽的缇丝</a:t>
                      </a:r>
                      <a:endParaRPr lang="zh-CN" altLang="en-US" sz="1000" b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54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0%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52 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↑112</a:t>
                      </a:r>
                      <a:endParaRPr lang="en-US" altLang="en-US" sz="10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715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0" u="none" strike="noStrike">
                          <a:solidFill>
                            <a:srgbClr val="646464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前二十合计</a:t>
                      </a:r>
                      <a:endParaRPr lang="zh-CN" altLang="en-US" sz="1000" b="1" i="0" u="none" strike="noStrike">
                        <a:solidFill>
                          <a:srgbClr val="64646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3,039 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63%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2,356 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61%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</a:rPr>
                        <a:t>683 </a:t>
                      </a:r>
                      <a:endParaRPr lang="en-US" altLang="en-US" sz="10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800" b="1">
                        <a:solidFill>
                          <a:schemeClr val="tx1"/>
                        </a:solidFill>
                        <a:latin typeface="Arial" panose="020B060402020202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4646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135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36.xml><?xml version="1.0" encoding="utf-8"?>
<p:tagLst xmlns:p="http://schemas.openxmlformats.org/presentationml/2006/main">
  <p:tag name="KSO_WM_UNIT_TABLE_BEAUTIFY" val="smartTable{1d1596f4-7728-4196-a144-fa1c00a14b45}"/>
  <p:tag name="TABLE_ENDDRAG_ORIGIN_RECT" val="835*352"/>
  <p:tag name="TABLE_ENDDRAG_RECT" val="52*161*835*352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39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TABLE_BEAUTIFY" val="smartTable{e3c3053c-6556-450a-9985-1cfef18781ae}"/>
  <p:tag name="TABLE_EMPHASIZE_COLOR" val="3099279"/>
  <p:tag name="TABLE_SKINIDX" val="1"/>
  <p:tag name="TABLE_COLORIDX" val="18"/>
  <p:tag name="TABLE_COLOR_RGB" val="0x000000*0xFFFFFF*0x212121*0xFFFFFF*0x2F4A8F*0x834D5E*0x857B94*0x99A58D*0xC7AF93*0x6C8EA9"/>
  <p:tag name="TABLE_ENDDRAG_ORIGIN_RECT" val="627*289"/>
  <p:tag name="TABLE_ENDDRAG_RECT" val="140*93*627*289"/>
</p:tagLst>
</file>

<file path=ppt/tags/tag14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42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43.xml><?xml version="1.0" encoding="utf-8"?>
<p:tagLst xmlns:p="http://schemas.openxmlformats.org/presentationml/2006/main">
  <p:tag name="KSO_WM_UNIT_TABLE_BEAUTIFY" val="smartTable{4512fd81-164f-4d43-be13-73c73169ceb3}"/>
  <p:tag name="TABLE_EMPHASIZE_COLOR" val="3099279"/>
  <p:tag name="TABLE_SKINIDX" val="1"/>
  <p:tag name="TABLE_COLORIDX" val="18"/>
  <p:tag name="TABLE_COLOR_RGB" val="0x000000*0xFFFFFF*0x212121*0xFFFFFF*0x2F4A8F*0x834D5E*0x857B94*0x99A58D*0xC7AF93*0x6C8EA9"/>
</p:tagLst>
</file>

<file path=ppt/tags/tag144.xml><?xml version="1.0" encoding="utf-8"?>
<p:tagLst xmlns:p="http://schemas.openxmlformats.org/presentationml/2006/main">
  <p:tag name="KSO_WM_UNIT_TABLE_BEAUTIFY" val="smartTable{f48ce121-93af-4f44-a5ef-d4e267210dee}"/>
  <p:tag name="TABLE_EMPHASIZE_COLOR" val="3099279"/>
  <p:tag name="TABLE_SKINIDX" val="1"/>
  <p:tag name="TABLE_COLORIDX" val="18"/>
  <p:tag name="TABLE_COLOR_RGB" val="0x000000*0xFFFFFF*0x212121*0xFFFFFF*0x2F4A8F*0x834D5E*0x857B94*0x99A58D*0xC7AF93*0x6C8EA9"/>
  <p:tag name="TABLE_ENDDRAG_ORIGIN_RECT" val="360*351"/>
  <p:tag name="TABLE_ENDDRAG_RECT" val="512*143*360*351"/>
</p:tagLst>
</file>

<file path=ppt/tags/tag14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46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47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48.xml><?xml version="1.0" encoding="utf-8"?>
<p:tagLst xmlns:p="http://schemas.openxmlformats.org/presentationml/2006/main">
  <p:tag name="KSO_WM_UNIT_TABLE_BEAUTIFY" val="smartTable{40305a5c-eb52-4a9a-bcf5-c0d713333399}"/>
  <p:tag name="TABLE_ENDDRAG_ORIGIN_RECT" val="864*289"/>
  <p:tag name="TABLE_ENDDRAG_RECT" val="59*214*864*289"/>
</p:tagLst>
</file>

<file path=ppt/tags/tag14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51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52.xml><?xml version="1.0" encoding="utf-8"?>
<p:tagLst xmlns:p="http://schemas.openxmlformats.org/presentationml/2006/main">
  <p:tag name="KSO_WM_UNIT_TABLE_BEAUTIFY" val="smartTable{fc1b723d-143a-40e5-b091-58e6cfb7a0df}"/>
</p:tagLst>
</file>

<file path=ppt/tags/tag1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54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55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57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58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5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61.xml><?xml version="1.0" encoding="utf-8"?>
<p:tagLst xmlns:p="http://schemas.openxmlformats.org/presentationml/2006/main">
  <p:tag name="KSO_WM_UNIT_TABLE_BEAUTIFY" val="smartTable{641d8af4-8e8b-41e2-b74b-53936eb3b17d}"/>
</p:tagLst>
</file>

<file path=ppt/tags/tag16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63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64.xml><?xml version="1.0" encoding="utf-8"?>
<p:tagLst xmlns:p="http://schemas.openxmlformats.org/presentationml/2006/main">
  <p:tag name="KSO_WM_UNIT_TABLE_BEAUTIFY" val="smartTable{b58db03b-34c6-44d6-a1fe-e494336a156c}"/>
  <p:tag name="TABLE_ENDDRAG_ORIGIN_RECT" val="776*376"/>
  <p:tag name="TABLE_ENDDRAG_RECT" val="47*236*776*376"/>
  <p:tag name="KSO_WM_BEAUTIFY_FLAG" val=""/>
</p:tagLst>
</file>

<file path=ppt/tags/tag1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66.xml><?xml version="1.0" encoding="utf-8"?>
<p:tagLst xmlns:p="http://schemas.openxmlformats.org/presentationml/2006/main">
  <p:tag name="SMARTREAD" val="{Smart Divider title}"/>
  <p:tag name="SMARTWRITE" val="{Smart Divider title}"/>
</p:tagLst>
</file>

<file path=ppt/tags/tag167.xml><?xml version="1.0" encoding="utf-8"?>
<p:tagLst xmlns:p="http://schemas.openxmlformats.org/presentationml/2006/main">
  <p:tag name="KSO_WM_UNIT_TABLE_BEAUTIFY" val="smartTable{e1d99d18-2284-4bbb-914f-5b49a67f2bbd}"/>
</p:tagLst>
</file>

<file path=ppt/tags/tag1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69.xml><?xml version="1.0" encoding="utf-8"?>
<p:tagLst xmlns:p="http://schemas.openxmlformats.org/presentationml/2006/main">
  <p:tag name="COMMONDATA" val="eyJoZGlkIjoiNTY4Y2QzM2UyMjljMTg1OTk3MWI5YmQ2OWExYTZhZTcifQ=="/>
  <p:tag name="KSO_WPP_MARK_KEY" val="ae9785f9-f0ba-46d0-a450-bc74d5561595"/>
  <p:tag name="commondata" val="eyJoZGlkIjoiNzAyZTVhNzA5ZmY3NmMyZWM4ZGM3NzcwZmU0Y2JmNTgifQ==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TYPE" val="l_h_i"/>
  <p:tag name="KSO_WM_UNIT_INDEX" val="1_3_1"/>
  <p:tag name="KSO_WM_UNIT_ID" val="_12*l_h_i*1_3_1"/>
  <p:tag name="KSO_WM_UNIT_LAYERLEVEL" val="1_1_1"/>
  <p:tag name="KSO_WM_BEAUTIFY_FLAG" val="#wm#"/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SLIDE_BACKGROUND_TYPE" val="general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TYPE" val="l_h_i"/>
  <p:tag name="KSO_WM_UNIT_INDEX" val="1_3_1"/>
  <p:tag name="KSO_WM_UNIT_ID" val="_12*l_h_i*1_3_1"/>
  <p:tag name="KSO_WM_UNIT_LAYERLEVEL" val="1_1_1"/>
  <p:tag name="KSO_WM_BEAUTIFY_FLAG" val="#wm#"/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SLIDE_BACKGROUND_TYPE" val="general"/>
  <p:tag name="KSO_WM_SLIDE_BK_DARK_LIGHT" val="2"/>
</p:tagLst>
</file>

<file path=ppt/tags/tag6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TYPE" val="l_h_i"/>
  <p:tag name="KSO_WM_UNIT_INDEX" val="1_3_1"/>
  <p:tag name="KSO_WM_UNIT_ID" val="_12*l_h_i*1_3_1"/>
  <p:tag name="KSO_WM_UNIT_LAYERLEVEL" val="1_1_1"/>
  <p:tag name="KSO_WM_BEAUTIFY_FLAG" val="#wm#"/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SLIDE_BACKGROUND_TYPE" val="general"/>
  <p:tag name="KSO_WM_SLIDE_BK_DARK_LIGHT" val="2"/>
</p:tagLst>
</file>

<file path=ppt/tags/tag63.xml><?xml version="1.0" encoding="utf-8"?>
<p:tagLst xmlns:p="http://schemas.openxmlformats.org/presentationml/2006/main">
  <p:tag name="KSO_WM_UNIT_TYPE" val="l_h_i"/>
  <p:tag name="KSO_WM_UNIT_INDEX" val="1_3_1"/>
  <p:tag name="KSO_WM_UNIT_ID" val="_12*l_h_i*1_3_1"/>
  <p:tag name="KSO_WM_UNIT_LAYERLEVEL" val="1_1_1"/>
  <p:tag name="KSO_WM_BEAUTIFY_FLAG" val="#wm#"/>
  <p:tag name="KSO_WM_TAG_VERSION" val="1.0"/>
  <p:tag name="KSO_WM_UNIT_HIGHLIGHT" val="0"/>
  <p:tag name="KSO_WM_UNIT_COMPATIBLE" val="0"/>
  <p:tag name="KSO_WM_UNIT_DIAGRAM_ISNUMVISUAL" val="0"/>
  <p:tag name="KSO_WM_UNIT_DIAGRAM_ISREFERUNIT" val="0"/>
  <p:tag name="KSO_WM_SLIDE_BACKGROUND_TYPE" val="general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indent="0" fontAlgn="auto">
          <a:lnSpc>
            <a:spcPct val="150000"/>
          </a:lnSpc>
          <a:buFont typeface="Wingdings" panose="05000000000000000000" charset="0"/>
          <a:buNone/>
          <a:defRPr lang="zh-CN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3488</Words>
  <Application>WPS 演示</Application>
  <PresentationFormat>宽屏</PresentationFormat>
  <Paragraphs>1476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宋体</vt:lpstr>
      <vt:lpstr>Wingdings</vt:lpstr>
      <vt:lpstr>黑体</vt:lpstr>
      <vt:lpstr>微软雅黑</vt:lpstr>
      <vt:lpstr>Wingdings</vt:lpstr>
      <vt:lpstr>华文楷体</vt:lpstr>
      <vt:lpstr>Arial</vt:lpstr>
      <vt:lpstr>Arial Unicode MS</vt:lpstr>
      <vt:lpstr>Calibri</vt:lpstr>
      <vt:lpstr>Office Theme</vt:lpstr>
      <vt:lpstr>Office 主题​​</vt:lpstr>
      <vt:lpstr>1_Office 主题​​</vt:lpstr>
      <vt:lpstr>大禹网络 9月收入快报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大禹网络 9月收入快报</dc:title>
  <dc:creator/>
  <cp:lastModifiedBy>鹏</cp:lastModifiedBy>
  <cp:revision>528</cp:revision>
  <dcterms:created xsi:type="dcterms:W3CDTF">2019-06-19T02:08:00Z</dcterms:created>
  <dcterms:modified xsi:type="dcterms:W3CDTF">2023-10-06T07:12:24Z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2052-12.1.0.15374</vt:lpwstr>
  </property>
  <property fmtid="{D5CDD505-2E9C-101B-9397-08002B2CF9AE}" pid="3" name="ICV">
    <vt:lpwstr>852D052FA896460FB591D7508FA4FB25</vt:lpwstr>
  </property>
</Properties>
</file>